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61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4" r:id="rId11"/>
    <p:sldId id="276" r:id="rId12"/>
    <p:sldId id="273" r:id="rId13"/>
    <p:sldId id="275" r:id="rId14"/>
    <p:sldId id="277" r:id="rId15"/>
    <p:sldId id="279" r:id="rId16"/>
    <p:sldId id="278" r:id="rId17"/>
    <p:sldId id="280" r:id="rId18"/>
    <p:sldId id="272" r:id="rId19"/>
  </p:sldIdLst>
  <p:sldSz cx="9144000" cy="5143500" type="screen16x9"/>
  <p:notesSz cx="6858000" cy="9144000"/>
  <p:embeddedFontLst>
    <p:embeddedFont>
      <p:font typeface="Nanum Pen Script" panose="03040600000000000000" pitchFamily="66" charset="-127"/>
      <p:regular r:id="rId21"/>
    </p:embeddedFont>
    <p:embeddedFont>
      <p:font typeface="Avenir" panose="02000503020000020003" pitchFamily="2" charset="0"/>
      <p:regular r:id="rId22"/>
      <p:italic r:id="rId23"/>
    </p:embeddedFont>
    <p:embeddedFont>
      <p:font typeface="Jost" pitchFamily="2" charset="77"/>
      <p:regular r:id="rId24"/>
      <p:bold r:id="rId25"/>
      <p:italic r:id="rId26"/>
    </p:embeddedFont>
    <p:embeddedFont>
      <p:font typeface="Jost Medium" pitchFamily="2" charset="77"/>
      <p:regular r:id="rId27"/>
      <p:bold r:id="rId28"/>
      <p:italic r:id="rId29"/>
    </p:embeddedFont>
    <p:embeddedFont>
      <p:font typeface="Jost SemiBold" pitchFamily="2" charset="77"/>
      <p:bold r:id="rId30"/>
      <p:italic r:id="rId31"/>
    </p:embeddedFont>
    <p:embeddedFont>
      <p:font typeface="Roboto Light" panose="02000000000000000000" pitchFamily="2" charset="0"/>
      <p:regular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/>
    <p:restoredTop sz="86489"/>
  </p:normalViewPr>
  <p:slideViewPr>
    <p:cSldViewPr snapToGrid="0">
      <p:cViewPr varScale="1">
        <p:scale>
          <a:sx n="182" d="100"/>
          <a:sy n="182" d="100"/>
        </p:scale>
        <p:origin x="19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55524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-24788" y="4691425"/>
            <a:ext cx="9213000" cy="4686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63766" y="701330"/>
            <a:ext cx="6359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Jost Medium"/>
              <a:buNone/>
              <a:defRPr sz="3600" b="1" i="0">
                <a:solidFill>
                  <a:srgbClr val="3F3F3F"/>
                </a:solidFill>
                <a:latin typeface="Jost SemiBold" pitchFamily="2" charset="77"/>
                <a:ea typeface="Jost SemiBold" pitchFamily="2" charset="77"/>
                <a:cs typeface="Jost SemiBold" pitchFamily="2" charset="77"/>
                <a:sym typeface="Jo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63766" y="2726342"/>
            <a:ext cx="63594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Jost"/>
              <a:buNone/>
              <a:defRPr sz="1800" b="0" i="0">
                <a:solidFill>
                  <a:srgbClr val="595959"/>
                </a:solidFill>
                <a:latin typeface="Jost Medium" pitchFamily="2" charset="77"/>
                <a:ea typeface="Jost Medium" pitchFamily="2" charset="77"/>
                <a:cs typeface="Jost Medium" pitchFamily="2" charset="77"/>
                <a:sym typeface="Jost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2" descr="A picture containing watch, gaug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669" y="3735830"/>
            <a:ext cx="1983136" cy="76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924" y="3641973"/>
            <a:ext cx="826492" cy="8571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2"/>
          <p:cNvCxnSpPr/>
          <p:nvPr/>
        </p:nvCxnSpPr>
        <p:spPr>
          <a:xfrm>
            <a:off x="663767" y="2576542"/>
            <a:ext cx="73572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1D5B69A7-F6E7-4FA6-7D22-95BF3CDA38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5877" y="3641221"/>
            <a:ext cx="3241859" cy="9211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-24788" y="4691425"/>
            <a:ext cx="9213000" cy="4686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31257" y="102394"/>
            <a:ext cx="76803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 Medium"/>
              <a:buNone/>
              <a:defRPr>
                <a:latin typeface="Jost Medium"/>
                <a:ea typeface="Jost Medium"/>
                <a:cs typeface="Jost Medium"/>
                <a:sym typeface="Jo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131257" y="834144"/>
            <a:ext cx="8595600" cy="3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Jost"/>
              <a:buChar char="▪"/>
              <a:defRPr b="0" i="0">
                <a:latin typeface="Jost Medium" pitchFamily="2" charset="77"/>
                <a:ea typeface="Jost Medium" pitchFamily="2" charset="77"/>
                <a:cs typeface="Jost Medium" pitchFamily="2" charset="77"/>
                <a:sym typeface="Jost"/>
              </a:defRPr>
            </a:lvl1pPr>
            <a:lvl2pPr marL="914400" lvl="1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Jost"/>
              <a:buChar char="•"/>
              <a:defRPr>
                <a:latin typeface="Jost Medium"/>
                <a:ea typeface="Jost Medium"/>
                <a:cs typeface="Jost Medium"/>
                <a:sym typeface="Jost"/>
              </a:defRPr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>
                <a:latin typeface="Jost Medium"/>
                <a:ea typeface="Jost Medium"/>
                <a:cs typeface="Jost Medium"/>
                <a:sym typeface="Jost"/>
              </a:defRPr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>
                <a:latin typeface="Jost Medium"/>
                <a:ea typeface="Jost Medium"/>
                <a:cs typeface="Jost Medium"/>
                <a:sym typeface="Jost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>
                <a:latin typeface="Jost Medium"/>
                <a:ea typeface="Jost Medium"/>
                <a:cs typeface="Jost Medium"/>
                <a:sym typeface="Jost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>
                <a:latin typeface="Jost Medium"/>
                <a:ea typeface="Jost Medium"/>
                <a:cs typeface="Jost Medium"/>
                <a:sym typeface="Jost"/>
              </a:defRPr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>
                <a:latin typeface="Jost Medium"/>
                <a:ea typeface="Jost Medium"/>
                <a:cs typeface="Jost Medium"/>
                <a:sym typeface="Jost"/>
              </a:defRPr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>
                <a:latin typeface="Jost Medium"/>
                <a:ea typeface="Jost Medium"/>
                <a:cs typeface="Jost Medium"/>
                <a:sym typeface="Jost"/>
              </a:defRPr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>
                <a:latin typeface="Jost Medium"/>
                <a:ea typeface="Jost Medium"/>
                <a:cs typeface="Jost Medium"/>
                <a:sym typeface="Jost"/>
              </a:defRPr>
            </a:lvl9pPr>
          </a:lstStyle>
          <a:p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131250" y="4724475"/>
            <a:ext cx="83301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Font typeface="Roboto Light"/>
              <a:buNone/>
              <a:defRPr sz="800" i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" descr="A picture containing watch, gauge&#10;&#10;Description automatically generated"/>
          <p:cNvPicPr preferRelativeResize="0"/>
          <p:nvPr/>
        </p:nvPicPr>
        <p:blipFill rotWithShape="1">
          <a:blip r:embed="rId2">
            <a:alphaModFix amt="63000"/>
          </a:blip>
          <a:srcRect/>
          <a:stretch/>
        </p:blipFill>
        <p:spPr>
          <a:xfrm>
            <a:off x="7742104" y="140263"/>
            <a:ext cx="1376654" cy="5308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Google Shape;26;p3"/>
          <p:cNvCxnSpPr/>
          <p:nvPr/>
        </p:nvCxnSpPr>
        <p:spPr>
          <a:xfrm>
            <a:off x="114731" y="704210"/>
            <a:ext cx="75942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" name="Google Shape;27;p3"/>
          <p:cNvSpPr txBox="1"/>
          <p:nvPr/>
        </p:nvSpPr>
        <p:spPr>
          <a:xfrm>
            <a:off x="8527055" y="4775525"/>
            <a:ext cx="538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Jost Medium"/>
                <a:ea typeface="Jost Medium"/>
                <a:cs typeface="Jost Medium"/>
                <a:sym typeface="Jost"/>
              </a:rPr>
              <a:t>‹#›</a:t>
            </a:fld>
            <a:endParaRPr sz="1000">
              <a:solidFill>
                <a:schemeClr val="lt1"/>
              </a:solidFill>
              <a:latin typeface="Jost Medium"/>
              <a:ea typeface="Jost Medium"/>
              <a:cs typeface="Jost Medium"/>
              <a:sym typeface="Jos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69151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24788" y="4691425"/>
            <a:ext cx="9213000" cy="4686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Jost"/>
              <a:buNone/>
              <a:defRPr sz="270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t"/>
              <a:buChar char="•"/>
              <a:defRPr sz="180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Jost"/>
              <a:buChar char="•"/>
              <a:defRPr sz="150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 sz="140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 sz="140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 sz="140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 sz="140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 sz="140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 sz="140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•"/>
              <a:defRPr sz="1400" i="0" u="none" strike="noStrike" cap="none">
                <a:solidFill>
                  <a:schemeClr val="dk1"/>
                </a:solidFill>
                <a:latin typeface="Jost Medium"/>
                <a:ea typeface="Jost Medium"/>
                <a:cs typeface="Jost Medium"/>
                <a:sym typeface="Jos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Font typeface="Jost Light"/>
              <a:buNone/>
              <a:defRPr sz="90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Font typeface="Jost Light"/>
              <a:buNone/>
              <a:defRPr sz="900" i="0" u="none" strike="noStrike" cap="none">
                <a:solidFill>
                  <a:srgbClr val="888888"/>
                </a:solidFill>
                <a:latin typeface="Jost Light"/>
                <a:ea typeface="Jost Light"/>
                <a:cs typeface="Jost Light"/>
                <a:sym typeface="Jos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5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ctrTitle"/>
          </p:nvPr>
        </p:nvSpPr>
        <p:spPr>
          <a:xfrm>
            <a:off x="663765" y="696160"/>
            <a:ext cx="7934325" cy="179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Jost SemiBold" pitchFamily="2" charset="77"/>
                <a:ea typeface="Jost SemiBold" pitchFamily="2" charset="77"/>
              </a:rPr>
              <a:t>Image-Guided Geometric Stylization of 3D Meshes</a:t>
            </a:r>
            <a:endParaRPr b="1" dirty="0">
              <a:latin typeface="Jost SemiBold" pitchFamily="2" charset="77"/>
              <a:ea typeface="Jost SemiBold" pitchFamily="2" charset="77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"/>
          </p:nvPr>
        </p:nvSpPr>
        <p:spPr>
          <a:xfrm>
            <a:off x="624274" y="2657172"/>
            <a:ext cx="7183907" cy="722132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/>
            <a:r>
              <a:rPr lang="en" sz="1500" dirty="0">
                <a:latin typeface="Jost Medium" pitchFamily="2" charset="77"/>
                <a:ea typeface="Jost Medium" pitchFamily="2" charset="77"/>
              </a:rPr>
              <a:t>Changwoon Choi</a:t>
            </a:r>
            <a:r>
              <a:rPr lang="en" sz="1500" baseline="30000" dirty="0">
                <a:latin typeface="Jost Medium" pitchFamily="2" charset="77"/>
                <a:ea typeface="Jost Medium" pitchFamily="2" charset="77"/>
              </a:rPr>
              <a:t>*</a:t>
            </a:r>
            <a:r>
              <a:rPr lang="en" sz="1500" dirty="0">
                <a:latin typeface="Jost Medium" pitchFamily="2" charset="77"/>
                <a:ea typeface="Jost Medium" pitchFamily="2" charset="77"/>
              </a:rPr>
              <a:t>, </a:t>
            </a:r>
            <a:r>
              <a:rPr lang="en" sz="1500" dirty="0" err="1">
                <a:latin typeface="Jost Medium" pitchFamily="2" charset="77"/>
                <a:ea typeface="Jost Medium" pitchFamily="2" charset="77"/>
              </a:rPr>
              <a:t>Hyunsoo</a:t>
            </a:r>
            <a:r>
              <a:rPr lang="en" sz="1500" dirty="0">
                <a:latin typeface="Jost Medium" pitchFamily="2" charset="77"/>
                <a:ea typeface="Jost Medium" pitchFamily="2" charset="77"/>
              </a:rPr>
              <a:t> Lee</a:t>
            </a:r>
            <a:r>
              <a:rPr lang="en" sz="1500" baseline="30000" dirty="0">
                <a:latin typeface="Jost Medium" pitchFamily="2" charset="77"/>
                <a:ea typeface="Jost Medium" pitchFamily="2" charset="77"/>
              </a:rPr>
              <a:t>*</a:t>
            </a:r>
            <a:r>
              <a:rPr lang="en" sz="1500" dirty="0">
                <a:latin typeface="Jost Medium" pitchFamily="2" charset="77"/>
                <a:ea typeface="Jost Medium" pitchFamily="2" charset="77"/>
              </a:rPr>
              <a:t>, Clément Jambon, Yael </a:t>
            </a:r>
            <a:r>
              <a:rPr lang="en" sz="1500" dirty="0" err="1">
                <a:latin typeface="Jost Medium" pitchFamily="2" charset="77"/>
                <a:ea typeface="Jost Medium" pitchFamily="2" charset="77"/>
              </a:rPr>
              <a:t>Vinker</a:t>
            </a:r>
            <a:r>
              <a:rPr lang="en" sz="1500" dirty="0">
                <a:latin typeface="Jost Medium" pitchFamily="2" charset="77"/>
                <a:ea typeface="Jost Medium" pitchFamily="2" charset="77"/>
              </a:rPr>
              <a:t>, Young Min Kim</a:t>
            </a:r>
            <a:endParaRPr sz="1500" dirty="0">
              <a:latin typeface="Jost Medium" pitchFamily="2" charset="77"/>
              <a:ea typeface="Jost Medium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98902-3B50-A024-C436-A61492EE5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55BB-4000-3D93-029D-B0AC0BC63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Approximated VAE Encoder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37ACE-D950-802C-E45A-17D16A727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We propose a technique to approximate VAE encoder of latent diffusion model for efficient and low-variance gradient calculation</a:t>
            </a:r>
          </a:p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Approximate VAE encoder as a simple matrix                 that maps image space to latent space</a:t>
            </a:r>
          </a:p>
          <a:p>
            <a:pPr lvl="1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Obtain N image-latent pairs 	             </a:t>
            </a:r>
          </a:p>
          <a:p>
            <a:pPr lvl="1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(	        is rendered image, 	           is corresponding latent from SDXL VAE)</a:t>
            </a:r>
          </a:p>
          <a:p>
            <a:pPr lvl="1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Fit       via least square: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51AA6A2-B863-1047-A8AA-5AEF982F2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971" y="1590481"/>
            <a:ext cx="1060024" cy="30917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CC3A082-E959-802B-1E3E-1EA3527C8B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89"/>
          <a:stretch>
            <a:fillRect/>
          </a:stretch>
        </p:blipFill>
        <p:spPr>
          <a:xfrm>
            <a:off x="1834723" y="1851357"/>
            <a:ext cx="949761" cy="30521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1BB5614-7EAC-39FF-EB41-BDC93C74A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657" y="2171131"/>
            <a:ext cx="1207500" cy="33670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EA644AD-E25C-0372-E086-057E09F59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00" y="2483985"/>
            <a:ext cx="1322148" cy="21853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B82F0D7-492B-552E-EAAE-53BAA0BD4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3714" y="2483691"/>
            <a:ext cx="1322148" cy="23462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9EB1CFC-C613-51ED-A4DB-3C60B87C5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672" y="2936798"/>
            <a:ext cx="2984770" cy="73110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80B5057-C54C-1DA0-B043-B40E8D018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8219" y="2738744"/>
            <a:ext cx="340021" cy="2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97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31330-6622-A29C-1B75-415361075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E10E-09C6-2D3E-1929-0756429C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Approximated VAE Encoder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F2C6D-AB45-FF43-E950-89E366BCB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VAE encoder approximation technique is key to enable stable mesh optimization with the latent diffusion model</a:t>
            </a:r>
          </a:p>
          <a:p>
            <a:pPr lvl="1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Unlocks the rich priors in SDXL, which exceed the capabilities of pixel-space models</a:t>
            </a:r>
          </a:p>
          <a:p>
            <a:pPr>
              <a:buFont typeface="System Font Regular"/>
              <a:buChar char="●"/>
            </a:pPr>
            <a:endParaRPr lang="en-KR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67D7F-3D7F-E334-789B-C0413989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3775"/>
          <a:stretch>
            <a:fillRect/>
          </a:stretch>
        </p:blipFill>
        <p:spPr>
          <a:xfrm>
            <a:off x="2022136" y="2053771"/>
            <a:ext cx="4813842" cy="2486244"/>
          </a:xfrm>
          <a:prstGeom prst="rect">
            <a:avLst/>
          </a:prstGeom>
        </p:spPr>
      </p:pic>
      <p:sp>
        <p:nvSpPr>
          <p:cNvPr id="6" name="Google Shape;104;p15">
            <a:extLst>
              <a:ext uri="{FF2B5EF4-FFF2-40B4-BE49-F238E27FC236}">
                <a16:creationId xmlns:a16="http://schemas.microsoft.com/office/drawing/2014/main" id="{A4DFBB18-589B-331B-4118-5DB7AD340057}"/>
              </a:ext>
            </a:extLst>
          </p:cNvPr>
          <p:cNvSpPr txBox="1"/>
          <p:nvPr/>
        </p:nvSpPr>
        <p:spPr>
          <a:xfrm>
            <a:off x="-51223" y="4709744"/>
            <a:ext cx="91953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[13] Kim et al., </a:t>
            </a:r>
            <a:r>
              <a:rPr lang="en-US" sz="900" dirty="0" err="1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MeshUp</a:t>
            </a:r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: Multi-Target Mesh Deformation via Blended Score Distillation, 3DV 2025</a:t>
            </a:r>
            <a:endParaRPr lang="en" sz="900" dirty="0">
              <a:solidFill>
                <a:srgbClr val="FFFFFF"/>
              </a:solidFill>
              <a:latin typeface="Jost" pitchFamily="2" charset="77"/>
              <a:ea typeface="Jost" pitchFamily="2" charset="77"/>
              <a:cs typeface="Jost Light"/>
              <a:sym typeface="Jost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2750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E5929-6CE6-3F12-601F-0058F15DC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876A2-3804-73DC-FBD6-CE144DB2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Coarse-to-Fine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E1C0B-9493-3389-3C1D-D6FBF5C29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257" y="834144"/>
            <a:ext cx="8969494" cy="3785700"/>
          </a:xfrm>
        </p:spPr>
        <p:txBody>
          <a:bodyPr/>
          <a:lstStyle/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When the large-scale deformation is needed (i.e., style image is significantly different from the source mesh), Jacobian field optimization deteriorate the mesh</a:t>
            </a:r>
          </a:p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Coarse-to-fine scheduling that enables large-scale deformation at early stage</a:t>
            </a:r>
          </a:p>
          <a:p>
            <a:pPr lvl="1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Coarse level: cage loss            which preserves locally coherent structure</a:t>
            </a:r>
          </a:p>
          <a:p>
            <a:pPr lvl="2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Part-level decomposition of mesh can provide clues for relative semantics</a:t>
            </a:r>
          </a:p>
          <a:p>
            <a:pPr lvl="1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Gradually increase the relative contribution of Jacobian optimization with SDS loss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F39ADC-9B3A-C8E6-0802-CD9C088F95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49"/>
          <a:stretch>
            <a:fillRect/>
          </a:stretch>
        </p:blipFill>
        <p:spPr>
          <a:xfrm>
            <a:off x="2076793" y="3165716"/>
            <a:ext cx="4990414" cy="13490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1FECA2-2992-5778-4166-4BA15DA58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882" y="1902941"/>
            <a:ext cx="547420" cy="3183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C78DE1-1B6B-6269-53CC-5AE71B38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54" t="23700" r="77400" b="26510"/>
          <a:stretch>
            <a:fillRect/>
          </a:stretch>
        </p:blipFill>
        <p:spPr>
          <a:xfrm>
            <a:off x="7788930" y="2404549"/>
            <a:ext cx="538948" cy="3591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805E051-E918-11A3-C3B9-B4C8B333C349}"/>
              </a:ext>
            </a:extLst>
          </p:cNvPr>
          <p:cNvSpPr txBox="1"/>
          <p:nvPr/>
        </p:nvSpPr>
        <p:spPr>
          <a:xfrm>
            <a:off x="2093775" y="4468922"/>
            <a:ext cx="954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100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Source mesh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A2FAE-76E1-5935-D992-5470748DAD66}"/>
              </a:ext>
            </a:extLst>
          </p:cNvPr>
          <p:cNvSpPr txBox="1"/>
          <p:nvPr/>
        </p:nvSpPr>
        <p:spPr>
          <a:xfrm>
            <a:off x="3431835" y="4476683"/>
            <a:ext cx="10791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100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Reference style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9F9F871-16D9-14E7-EF45-DEA4121BF5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54" t="23700" r="77400" b="26510"/>
          <a:stretch>
            <a:fillRect/>
          </a:stretch>
        </p:blipFill>
        <p:spPr>
          <a:xfrm>
            <a:off x="4894931" y="4437258"/>
            <a:ext cx="429926" cy="28647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9C6ECC2-25E8-79DA-EF7A-3545A94AC5AC}"/>
              </a:ext>
            </a:extLst>
          </p:cNvPr>
          <p:cNvSpPr txBox="1"/>
          <p:nvPr/>
        </p:nvSpPr>
        <p:spPr>
          <a:xfrm>
            <a:off x="5278884" y="4462118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100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only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F35D6B-6170-8688-1246-57CEB0246D91}"/>
              </a:ext>
            </a:extLst>
          </p:cNvPr>
          <p:cNvSpPr txBox="1"/>
          <p:nvPr/>
        </p:nvSpPr>
        <p:spPr>
          <a:xfrm>
            <a:off x="6095544" y="4462744"/>
            <a:ext cx="510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100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With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84C745-25A1-F3B9-454B-6952BEBF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72" y="4449341"/>
            <a:ext cx="395020" cy="22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3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AE484-0D0C-3DE3-00AA-39D1CDF71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9177-44E7-6D37-EAEF-82D55474F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Cage-Guided Deformation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995A-0ECB-BA13-3AFB-315A21C6F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KR" dirty="0">
                <a:solidFill>
                  <a:schemeClr val="tx1"/>
                </a:solidFill>
              </a:rPr>
              <a:t>Building cage: Oriented bounding boxes of parts</a:t>
            </a:r>
          </a:p>
          <a:p>
            <a:pPr>
              <a:buFont typeface="+mj-lt"/>
              <a:buAutoNum type="arabicPeriod"/>
            </a:pPr>
            <a:r>
              <a:rPr lang="en-KR" dirty="0">
                <a:solidFill>
                  <a:schemeClr val="tx1"/>
                </a:solidFill>
              </a:rPr>
              <a:t>Calculate SDS Loss with auxiliary mesh &amp; update cage vertices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KR" dirty="0">
                <a:solidFill>
                  <a:schemeClr val="tx1"/>
                </a:solidFill>
              </a:rPr>
              <a:t>nly rotation, scale, translation of cuboids</a:t>
            </a:r>
          </a:p>
          <a:p>
            <a:pPr>
              <a:buFont typeface="+mj-lt"/>
              <a:buAutoNum type="arabicPeriod"/>
            </a:pPr>
            <a:r>
              <a:rPr lang="en-KR" dirty="0">
                <a:solidFill>
                  <a:schemeClr val="tx1"/>
                </a:solidFill>
              </a:rPr>
              <a:t>Regularize cage coefficients of mesh vertices to follow those of updated cages</a:t>
            </a:r>
          </a:p>
          <a:p>
            <a:pPr>
              <a:buFont typeface="+mj-lt"/>
              <a:buAutoNum type="arabicPeriod"/>
            </a:pPr>
            <a:endParaRPr lang="en-KR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4EE1B-E4D4-B12C-C0A4-9BE7C929D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557" y="687694"/>
            <a:ext cx="1119124" cy="1080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7B93F2-658D-DF65-61E3-67FA5DD67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560" y="2759042"/>
            <a:ext cx="1417825" cy="1460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9206A-32B7-37D6-39C8-8564E11DB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46" y="2848419"/>
            <a:ext cx="1510269" cy="1428633"/>
          </a:xfrm>
          <a:prstGeom prst="rect">
            <a:avLst/>
          </a:prstGeom>
        </p:spPr>
      </p:pic>
      <p:sp>
        <p:nvSpPr>
          <p:cNvPr id="7" name="Google Shape;104;p15">
            <a:extLst>
              <a:ext uri="{FF2B5EF4-FFF2-40B4-BE49-F238E27FC236}">
                <a16:creationId xmlns:a16="http://schemas.microsoft.com/office/drawing/2014/main" id="{B71394C3-EB5D-F675-B77D-80F4CA827E52}"/>
              </a:ext>
            </a:extLst>
          </p:cNvPr>
          <p:cNvSpPr txBox="1"/>
          <p:nvPr/>
        </p:nvSpPr>
        <p:spPr>
          <a:xfrm>
            <a:off x="-51223" y="4709744"/>
            <a:ext cx="91953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[14] Liu et al., </a:t>
            </a:r>
            <a:r>
              <a:rPr lang="en-US" sz="900" dirty="0" err="1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PartField</a:t>
            </a:r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: Learning 3D Feature Fields for Part Segmentation and Beyond, ICCV 2025</a:t>
            </a:r>
            <a:endParaRPr lang="en" sz="900" dirty="0">
              <a:solidFill>
                <a:srgbClr val="FFFFFF"/>
              </a:solidFill>
              <a:latin typeface="Jost" pitchFamily="2" charset="77"/>
              <a:ea typeface="Jost" pitchFamily="2" charset="77"/>
              <a:cs typeface="Jost Light"/>
              <a:sym typeface="Jost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0FF3E-E5AF-3A12-66F5-18657381626D}"/>
              </a:ext>
            </a:extLst>
          </p:cNvPr>
          <p:cNvSpPr txBox="1"/>
          <p:nvPr/>
        </p:nvSpPr>
        <p:spPr>
          <a:xfrm>
            <a:off x="7612811" y="1762295"/>
            <a:ext cx="15311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100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PartField segmentation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85B858-7A18-2576-27C5-5A75FE3120EF}"/>
              </a:ext>
            </a:extLst>
          </p:cNvPr>
          <p:cNvGrpSpPr/>
          <p:nvPr/>
        </p:nvGrpSpPr>
        <p:grpSpPr>
          <a:xfrm>
            <a:off x="4987288" y="2905752"/>
            <a:ext cx="1947931" cy="1313971"/>
            <a:chOff x="3296449" y="2282158"/>
            <a:chExt cx="1947931" cy="131397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DB7D2B-F735-FA39-1E4E-28773731E087}"/>
                </a:ext>
              </a:extLst>
            </p:cNvPr>
            <p:cNvGrpSpPr/>
            <p:nvPr/>
          </p:nvGrpSpPr>
          <p:grpSpPr>
            <a:xfrm>
              <a:off x="3296449" y="2282158"/>
              <a:ext cx="1928694" cy="1313971"/>
              <a:chOff x="3304133" y="1621331"/>
              <a:chExt cx="1928694" cy="1313971"/>
            </a:xfrm>
          </p:grpSpPr>
          <p:sp>
            <p:nvSpPr>
              <p:cNvPr id="16" name="Trapezoid 15">
                <a:extLst>
                  <a:ext uri="{FF2B5EF4-FFF2-40B4-BE49-F238E27FC236}">
                    <a16:creationId xmlns:a16="http://schemas.microsoft.com/office/drawing/2014/main" id="{18210995-17E6-154E-001F-6AC6F556E6CE}"/>
                  </a:ext>
                </a:extLst>
              </p:cNvPr>
              <p:cNvSpPr/>
              <p:nvPr/>
            </p:nvSpPr>
            <p:spPr>
              <a:xfrm rot="5400000">
                <a:off x="3173505" y="1751959"/>
                <a:ext cx="1313970" cy="1052713"/>
              </a:xfrm>
              <a:prstGeom prst="trapezoid">
                <a:avLst>
                  <a:gd name="adj" fmla="val 33029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  <p:sp>
            <p:nvSpPr>
              <p:cNvPr id="17" name="Trapezoid 16">
                <a:extLst>
                  <a:ext uri="{FF2B5EF4-FFF2-40B4-BE49-F238E27FC236}">
                    <a16:creationId xmlns:a16="http://schemas.microsoft.com/office/drawing/2014/main" id="{3529FF1D-F3B8-AB86-D790-5701D8BFC50F}"/>
                  </a:ext>
                </a:extLst>
              </p:cNvPr>
              <p:cNvSpPr/>
              <p:nvPr/>
            </p:nvSpPr>
            <p:spPr>
              <a:xfrm rot="16200000" flipH="1">
                <a:off x="4049486" y="1751960"/>
                <a:ext cx="1313970" cy="1052713"/>
              </a:xfrm>
              <a:prstGeom prst="trapezoid">
                <a:avLst>
                  <a:gd name="adj" fmla="val 32299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783F7-11AD-2111-0480-64674DC8BDFE}"/>
                </a:ext>
              </a:extLst>
            </p:cNvPr>
            <p:cNvSpPr txBox="1"/>
            <p:nvPr/>
          </p:nvSpPr>
          <p:spPr>
            <a:xfrm>
              <a:off x="4660566" y="3132348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tx1"/>
                  </a:solidFill>
                  <a:latin typeface="Jost" pitchFamily="2" charset="77"/>
                  <a:ea typeface="Jost" pitchFamily="2" charset="77"/>
                </a:rPr>
                <a:t>SDXL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1A3C81-4232-AFFF-7F4F-91AE351AAE2E}"/>
                </a:ext>
              </a:extLst>
            </p:cNvPr>
            <p:cNvSpPr txBox="1"/>
            <p:nvPr/>
          </p:nvSpPr>
          <p:spPr>
            <a:xfrm>
              <a:off x="4860941" y="2448026"/>
              <a:ext cx="364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❄️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9CD4BA-104F-B42A-4B61-96B44EB998A6}"/>
              </a:ext>
            </a:extLst>
          </p:cNvPr>
          <p:cNvGrpSpPr/>
          <p:nvPr/>
        </p:nvGrpSpPr>
        <p:grpSpPr>
          <a:xfrm>
            <a:off x="5497691" y="4147465"/>
            <a:ext cx="865737" cy="430306"/>
            <a:chOff x="6347009" y="1398241"/>
            <a:chExt cx="865737" cy="4303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EDAEA3-B619-905E-4BDE-1A768390F6B8}"/>
                </a:ext>
              </a:extLst>
            </p:cNvPr>
            <p:cNvSpPr/>
            <p:nvPr/>
          </p:nvSpPr>
          <p:spPr>
            <a:xfrm>
              <a:off x="6347009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FBB679-5881-58F9-C6C8-3EAB570228BE}"/>
                </a:ext>
              </a:extLst>
            </p:cNvPr>
            <p:cNvSpPr/>
            <p:nvPr/>
          </p:nvSpPr>
          <p:spPr>
            <a:xfrm>
              <a:off x="6567287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61BFAF-DE07-D764-BB12-403B2DFFBAFA}"/>
                </a:ext>
              </a:extLst>
            </p:cNvPr>
            <p:cNvSpPr/>
            <p:nvPr/>
          </p:nvSpPr>
          <p:spPr>
            <a:xfrm>
              <a:off x="6782440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5FD7081-99D4-D59E-3561-2A37BE16E9AA}"/>
                </a:ext>
              </a:extLst>
            </p:cNvPr>
            <p:cNvSpPr/>
            <p:nvPr/>
          </p:nvSpPr>
          <p:spPr>
            <a:xfrm>
              <a:off x="6997593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CB396FD-1D55-E15B-EFFF-113A501E56AE}"/>
                </a:ext>
              </a:extLst>
            </p:cNvPr>
            <p:cNvSpPr/>
            <p:nvPr/>
          </p:nvSpPr>
          <p:spPr>
            <a:xfrm>
              <a:off x="6347009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636AB67-A189-A0DC-F766-AC8186807097}"/>
                </a:ext>
              </a:extLst>
            </p:cNvPr>
            <p:cNvSpPr/>
            <p:nvPr/>
          </p:nvSpPr>
          <p:spPr>
            <a:xfrm>
              <a:off x="6567287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C8034C-9E26-0CD0-06E0-E75EDC977B37}"/>
                </a:ext>
              </a:extLst>
            </p:cNvPr>
            <p:cNvSpPr/>
            <p:nvPr/>
          </p:nvSpPr>
          <p:spPr>
            <a:xfrm>
              <a:off x="6782440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C24B48F-120D-940B-FE54-BF064136DD87}"/>
                </a:ext>
              </a:extLst>
            </p:cNvPr>
            <p:cNvSpPr/>
            <p:nvPr/>
          </p:nvSpPr>
          <p:spPr>
            <a:xfrm>
              <a:off x="6997593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AA7A89E-01DD-31ED-D5F9-F56D2BE607F6}"/>
              </a:ext>
            </a:extLst>
          </p:cNvPr>
          <p:cNvSpPr txBox="1"/>
          <p:nvPr/>
        </p:nvSpPr>
        <p:spPr>
          <a:xfrm>
            <a:off x="5805313" y="388487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+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9D4C4D-2CA6-B734-D36F-11F2640B09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354" t="23700" r="77400" b="26510"/>
          <a:stretch>
            <a:fillRect/>
          </a:stretch>
        </p:blipFill>
        <p:spPr>
          <a:xfrm>
            <a:off x="6995472" y="3396828"/>
            <a:ext cx="538948" cy="359114"/>
          </a:xfrm>
          <a:prstGeom prst="rect">
            <a:avLst/>
          </a:prstGeom>
        </p:spPr>
      </p:pic>
      <p:sp>
        <p:nvSpPr>
          <p:cNvPr id="32" name="Trapezoid 31">
            <a:extLst>
              <a:ext uri="{FF2B5EF4-FFF2-40B4-BE49-F238E27FC236}">
                <a16:creationId xmlns:a16="http://schemas.microsoft.com/office/drawing/2014/main" id="{BD8D9AEF-90FB-DA7C-F83D-B8C637A5791C}"/>
              </a:ext>
            </a:extLst>
          </p:cNvPr>
          <p:cNvSpPr/>
          <p:nvPr/>
        </p:nvSpPr>
        <p:spPr>
          <a:xfrm rot="5400000">
            <a:off x="3965747" y="3391678"/>
            <a:ext cx="1547999" cy="351983"/>
          </a:xfrm>
          <a:prstGeom prst="trapezoid">
            <a:avLst>
              <a:gd name="adj" fmla="val 3162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F0D2FA-CA9F-7175-E76B-81FCB516C75A}"/>
              </a:ext>
            </a:extLst>
          </p:cNvPr>
          <p:cNvSpPr txBox="1"/>
          <p:nvPr/>
        </p:nvSpPr>
        <p:spPr>
          <a:xfrm rot="5400000">
            <a:off x="3992778" y="3444109"/>
            <a:ext cx="1505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100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Approx. VAE Encoder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2EB63F1-4988-5CD0-F173-F5BB58AAB67C}"/>
              </a:ext>
            </a:extLst>
          </p:cNvPr>
          <p:cNvCxnSpPr>
            <a:cxnSpLocks/>
          </p:cNvCxnSpPr>
          <p:nvPr/>
        </p:nvCxnSpPr>
        <p:spPr>
          <a:xfrm>
            <a:off x="2383478" y="3625228"/>
            <a:ext cx="3519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F2BB027-91D4-7279-AC86-13DFAA88D44A}"/>
              </a:ext>
            </a:extLst>
          </p:cNvPr>
          <p:cNvSpPr txBox="1"/>
          <p:nvPr/>
        </p:nvSpPr>
        <p:spPr>
          <a:xfrm>
            <a:off x="1322490" y="4231813"/>
            <a:ext cx="556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100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Cages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5385BA-21C6-B802-1235-BFC664628B48}"/>
              </a:ext>
            </a:extLst>
          </p:cNvPr>
          <p:cNvSpPr txBox="1"/>
          <p:nvPr/>
        </p:nvSpPr>
        <p:spPr>
          <a:xfrm>
            <a:off x="2985129" y="4235368"/>
            <a:ext cx="104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100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Auxiliary mesh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59DDAA4-6064-6690-1988-EC962E5B04D8}"/>
              </a:ext>
            </a:extLst>
          </p:cNvPr>
          <p:cNvCxnSpPr>
            <a:cxnSpLocks/>
          </p:cNvCxnSpPr>
          <p:nvPr/>
        </p:nvCxnSpPr>
        <p:spPr>
          <a:xfrm>
            <a:off x="4129329" y="3592332"/>
            <a:ext cx="3519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31A1D08B-C5CA-2107-5278-6487BCECF45C}"/>
              </a:ext>
            </a:extLst>
          </p:cNvPr>
          <p:cNvCxnSpPr>
            <a:cxnSpLocks/>
            <a:stCxn id="31" idx="2"/>
            <a:endCxn id="36" idx="2"/>
          </p:cNvCxnSpPr>
          <p:nvPr/>
        </p:nvCxnSpPr>
        <p:spPr>
          <a:xfrm rot="5400000">
            <a:off x="4064119" y="1292595"/>
            <a:ext cx="737481" cy="5664174"/>
          </a:xfrm>
          <a:prstGeom prst="bentConnector3">
            <a:avLst>
              <a:gd name="adj1" fmla="val 12036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59F73D68-C1A4-AA31-5F8D-0937C8E09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049" y="2191387"/>
            <a:ext cx="2959644" cy="6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8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A3BDF-D582-3537-5E06-BF05A19E9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4694F-72D6-7272-F230-86B2408C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Symmetry Regularization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EAC95-9F15-2132-B6DA-1D2508659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257" y="696261"/>
            <a:ext cx="8595600" cy="3785700"/>
          </a:xfrm>
        </p:spPr>
        <p:txBody>
          <a:bodyPr/>
          <a:lstStyle/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Symmetry detection</a:t>
            </a:r>
          </a:p>
          <a:p>
            <a:pPr lvl="1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Sum of distance between mesh vertices and the mirror-reflected vertices’ nearest vertices is below threshold (reflection plane: passing object center &amp; normal=principal axis)</a:t>
            </a:r>
          </a:p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Symmetry regularization           consists of two terms</a:t>
            </a:r>
          </a:p>
          <a:p>
            <a:pPr lvl="1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Midpoints deviation from reflection plane</a:t>
            </a:r>
          </a:p>
          <a:p>
            <a:pPr lvl="1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Directional vector deviation from plane normal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3BB71-A4FD-3EB2-DAA8-D2564F67A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097" y="2476788"/>
            <a:ext cx="3661744" cy="1170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2438B-2AE7-FE6D-FBB6-53C252A0F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449" y="3617602"/>
            <a:ext cx="3802408" cy="998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546D17-F22D-B57B-CD81-DEEE0BA2C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779" y="1690625"/>
            <a:ext cx="628282" cy="350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9B6051-2B18-1636-6CDF-248C01DEA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95" y="2836696"/>
            <a:ext cx="3874105" cy="15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53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F4226-2DB3-DE53-FC7D-D34B981A8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B2F6-3B98-C54A-0099-BF0F8B3D2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Qualitative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31A9D-4C73-32B5-4307-4E49AB40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99" y="1765711"/>
            <a:ext cx="943547" cy="9435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6699F7-2010-2CC2-F6A9-534DF4BC0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16" y="827524"/>
            <a:ext cx="943547" cy="943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68E756-FF51-327C-E96A-1E94D720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66" y="827525"/>
            <a:ext cx="1887094" cy="1887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931A8-6919-29DE-876D-E84336A8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165" y="1771071"/>
            <a:ext cx="943547" cy="943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D2B4D-A0D7-9B11-6E05-9E9D3D42E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165" y="827524"/>
            <a:ext cx="943547" cy="943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08852C-ECE6-D3B6-AE67-50495C2B4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712" y="827523"/>
            <a:ext cx="1824407" cy="1824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69B56-502D-D288-7458-DD9DC8F5F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997" y="1771072"/>
            <a:ext cx="943548" cy="943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78055A-1937-008C-476A-E87B65BFC7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2996" y="827524"/>
            <a:ext cx="949526" cy="949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082EB-D33C-2FD4-37A2-37DD75D781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2155" y="827524"/>
            <a:ext cx="1824407" cy="1824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F97393-19EB-9B32-C754-0E3FF566FB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162" y="3763472"/>
            <a:ext cx="943547" cy="943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8284A3-B727-8BF0-3DA7-6F140E9EA5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6163" y="2819924"/>
            <a:ext cx="943547" cy="9435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C6F06C-8720-8D2F-D285-EC9440E6B5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2742" y="2504827"/>
            <a:ext cx="1824408" cy="18244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23AB28-F1E9-D1B6-A66B-4151D58E16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0193" y="3732128"/>
            <a:ext cx="943547" cy="943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215413-2B3C-1DA4-82AD-044BAF7149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6545" y="2769773"/>
            <a:ext cx="1824407" cy="1824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9BA725-3007-CF35-5014-919DD81FF2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0193" y="2784204"/>
            <a:ext cx="943547" cy="9435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FEF806-9E4C-6930-1C09-05DB7F8058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5498" y="3732128"/>
            <a:ext cx="943547" cy="943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8FE000-77FD-DF4B-8C5D-C6420D34F7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5498" y="2784203"/>
            <a:ext cx="943547" cy="9435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8CF33A-E519-A49F-F6EF-7FAB580C04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5599" y="2789563"/>
            <a:ext cx="1824408" cy="18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5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ECEDD-8BF8-3CF6-FC3E-71E27BE08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4FCC-1DE2-D0E3-F9DD-C059C474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Qualitative Results – Baseline 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879C1E-56F1-37E4-09DA-8782EC67E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6" y="758650"/>
            <a:ext cx="6127131" cy="392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54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D80CB-C978-366A-2B90-C7745DB08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FE7159A-2D6C-2522-61EC-E2088B222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257" y="834144"/>
            <a:ext cx="8595600" cy="3785700"/>
          </a:xfrm>
        </p:spPr>
        <p:txBody>
          <a:bodyPr/>
          <a:lstStyle/>
          <a:p>
            <a:pPr>
              <a:buFont typeface="System Font Regular"/>
              <a:buChar char="●"/>
            </a:pPr>
            <a:endParaRPr lang="en-KR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4FFF0-823F-F691-9E1A-2A23FD6B4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Additional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66CB7-629E-D95F-4D93-98AC3DA84E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45"/>
          <a:stretch>
            <a:fillRect/>
          </a:stretch>
        </p:blipFill>
        <p:spPr>
          <a:xfrm>
            <a:off x="198454" y="1351505"/>
            <a:ext cx="4293639" cy="2386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4A2F27-4DE5-A0FF-FE75-CA354404F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048" y="1434917"/>
            <a:ext cx="4293115" cy="2219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9A58AF-7B64-D855-FBF3-0E5A1755DE73}"/>
              </a:ext>
            </a:extLst>
          </p:cNvPr>
          <p:cNvSpPr txBox="1"/>
          <p:nvPr/>
        </p:nvSpPr>
        <p:spPr>
          <a:xfrm>
            <a:off x="792800" y="3849182"/>
            <a:ext cx="3239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Geometric stylizaiton with text condition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9E7F2-8076-6C30-68F5-FEB62879E4EC}"/>
              </a:ext>
            </a:extLst>
          </p:cNvPr>
          <p:cNvSpPr txBox="1"/>
          <p:nvPr/>
        </p:nvSpPr>
        <p:spPr>
          <a:xfrm>
            <a:off x="5810093" y="3849181"/>
            <a:ext cx="1871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Localized deformation</a:t>
            </a:r>
          </a:p>
        </p:txBody>
      </p:sp>
    </p:spTree>
    <p:extLst>
      <p:ext uri="{BB962C8B-B14F-4D97-AF65-F5344CB8AC3E}">
        <p14:creationId xmlns:p14="http://schemas.microsoft.com/office/powerpoint/2010/main" val="3946587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76A89-9C87-3888-3417-48D878FCF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1D5A6-C1AC-CB4D-1129-CD8DB78F2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4DD15-8E90-7C10-AC5B-7111F24C8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stem Font Regular"/>
              <a:buChar char="●"/>
            </a:pPr>
            <a:r>
              <a:rPr lang="en-US" dirty="0">
                <a:solidFill>
                  <a:schemeClr val="tx1"/>
                </a:solidFill>
              </a:rPr>
              <a:t>Personalized diffusion model is not only able to generate images of certain instance, but it can serve as a style-specific optimizer with SDS loss</a:t>
            </a:r>
          </a:p>
          <a:p>
            <a:pPr lvl="1">
              <a:buFont typeface="System Font Regular"/>
              <a:buChar char="●"/>
            </a:pPr>
            <a:r>
              <a:rPr lang="en-US" dirty="0">
                <a:solidFill>
                  <a:schemeClr val="tx1"/>
                </a:solidFill>
              </a:rPr>
              <a:t>Enable to embrace arbitrary styles!</a:t>
            </a:r>
          </a:p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Approximating encoder (and possibly decoder) of VAE of latent diffusion model is an efficient way to calculate SDS loss</a:t>
            </a:r>
          </a:p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Part-wise cage regularization and symmetry regularization are effectively preserves the semantics of the source mesh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60588-716E-AD0B-3DF7-3CD839A6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073" y="3255503"/>
            <a:ext cx="1053853" cy="1053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2B2B78-8F9F-AD18-6D64-FF965FE9D7AC}"/>
              </a:ext>
            </a:extLst>
          </p:cNvPr>
          <p:cNvSpPr txBox="1"/>
          <p:nvPr/>
        </p:nvSpPr>
        <p:spPr>
          <a:xfrm>
            <a:off x="3997963" y="4312067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Project page</a:t>
            </a:r>
          </a:p>
        </p:txBody>
      </p:sp>
    </p:spTree>
    <p:extLst>
      <p:ext uri="{BB962C8B-B14F-4D97-AF65-F5344CB8AC3E}">
        <p14:creationId xmlns:p14="http://schemas.microsoft.com/office/powerpoint/2010/main" val="336922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D8368-05C6-5154-2B03-0F9DEF92D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Style Transfer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28266-B41E-B600-3C89-4D29C14CE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stem Font Regular"/>
              <a:buChar char="●"/>
            </a:pPr>
            <a:r>
              <a:rPr lang="en-KR" dirty="0">
                <a:latin typeface="Jost Medium" pitchFamily="2" charset="77"/>
                <a:ea typeface="Jost Medium" pitchFamily="2" charset="77"/>
              </a:rPr>
              <a:t>Given a </a:t>
            </a:r>
            <a:r>
              <a:rPr lang="en-KR" dirty="0">
                <a:solidFill>
                  <a:srgbClr val="C00000"/>
                </a:solidFill>
                <a:latin typeface="Jost Medium" pitchFamily="2" charset="77"/>
                <a:ea typeface="Jost Medium" pitchFamily="2" charset="77"/>
              </a:rPr>
              <a:t>source</a:t>
            </a:r>
            <a:r>
              <a:rPr lang="en-KR" dirty="0">
                <a:latin typeface="Jost Medium" pitchFamily="2" charset="77"/>
                <a:ea typeface="Jost Medium" pitchFamily="2" charset="77"/>
              </a:rPr>
              <a:t> image and a </a:t>
            </a:r>
            <a:r>
              <a:rPr lang="en-KR" dirty="0">
                <a:solidFill>
                  <a:schemeClr val="accent6">
                    <a:lumMod val="75000"/>
                  </a:schemeClr>
                </a:solidFill>
                <a:latin typeface="Jost Medium" pitchFamily="2" charset="77"/>
                <a:ea typeface="Jost Medium" pitchFamily="2" charset="77"/>
              </a:rPr>
              <a:t>style</a:t>
            </a:r>
            <a:r>
              <a:rPr lang="en-KR" dirty="0">
                <a:latin typeface="Jost Medium" pitchFamily="2" charset="77"/>
                <a:ea typeface="Jost Medium" pitchFamily="2" charset="77"/>
              </a:rPr>
              <a:t> image, generate </a:t>
            </a:r>
            <a:r>
              <a:rPr lang="en-KR" dirty="0">
                <a:solidFill>
                  <a:schemeClr val="accent2">
                    <a:lumMod val="75000"/>
                  </a:schemeClr>
                </a:solidFill>
                <a:latin typeface="Jost Medium" pitchFamily="2" charset="77"/>
                <a:ea typeface="Jost Medium" pitchFamily="2" charset="77"/>
              </a:rPr>
              <a:t>stylized image</a:t>
            </a:r>
          </a:p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accent2">
                    <a:lumMod val="75000"/>
                  </a:schemeClr>
                </a:solidFill>
                <a:latin typeface="Jost Medium" pitchFamily="2" charset="77"/>
                <a:ea typeface="Jost Medium" pitchFamily="2" charset="77"/>
              </a:rPr>
              <a:t>Stylized image</a:t>
            </a:r>
            <a:r>
              <a:rPr lang="en-KR" dirty="0">
                <a:latin typeface="Jost Medium" pitchFamily="2" charset="77"/>
                <a:ea typeface="Jost Medium" pitchFamily="2" charset="77"/>
              </a:rPr>
              <a:t>: semantic </a:t>
            </a:r>
            <a:r>
              <a:rPr lang="en-KR" dirty="0">
                <a:solidFill>
                  <a:srgbClr val="C00000"/>
                </a:solidFill>
                <a:latin typeface="Jost Medium" pitchFamily="2" charset="77"/>
                <a:ea typeface="Jost Medium" pitchFamily="2" charset="77"/>
              </a:rPr>
              <a:t>content</a:t>
            </a:r>
            <a:r>
              <a:rPr lang="en-KR" dirty="0">
                <a:latin typeface="Jost Medium" pitchFamily="2" charset="77"/>
                <a:ea typeface="Jost Medium" pitchFamily="2" charset="77"/>
              </a:rPr>
              <a:t> of the </a:t>
            </a:r>
            <a:r>
              <a:rPr lang="en-KR" dirty="0">
                <a:solidFill>
                  <a:srgbClr val="C00000"/>
                </a:solidFill>
                <a:latin typeface="Jost Medium" pitchFamily="2" charset="77"/>
                <a:ea typeface="Jost Medium" pitchFamily="2" charset="77"/>
              </a:rPr>
              <a:t>source</a:t>
            </a:r>
            <a:r>
              <a:rPr lang="en-KR" dirty="0">
                <a:latin typeface="Jost Medium" pitchFamily="2" charset="77"/>
                <a:ea typeface="Jost Medium" pitchFamily="2" charset="77"/>
              </a:rPr>
              <a:t> in the given style</a:t>
            </a:r>
          </a:p>
        </p:txBody>
      </p:sp>
      <p:sp>
        <p:nvSpPr>
          <p:cNvPr id="4" name="Google Shape;104;p15">
            <a:extLst>
              <a:ext uri="{FF2B5EF4-FFF2-40B4-BE49-F238E27FC236}">
                <a16:creationId xmlns:a16="http://schemas.microsoft.com/office/drawing/2014/main" id="{69251C11-B914-E9FF-4D0F-25A5B6A24E3F}"/>
              </a:ext>
            </a:extLst>
          </p:cNvPr>
          <p:cNvSpPr txBox="1"/>
          <p:nvPr/>
        </p:nvSpPr>
        <p:spPr>
          <a:xfrm>
            <a:off x="-51223" y="4666200"/>
            <a:ext cx="91953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[1] </a:t>
            </a:r>
            <a:r>
              <a:rPr lang="en" sz="900" dirty="0" err="1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Gatys</a:t>
            </a:r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 et al., </a:t>
            </a:r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A neural algorithm of artistic style, JOV 2016</a:t>
            </a:r>
            <a:endParaRPr sz="900" dirty="0">
              <a:solidFill>
                <a:srgbClr val="FFFFFF"/>
              </a:solidFill>
              <a:latin typeface="Jost" pitchFamily="2" charset="77"/>
              <a:ea typeface="Jost" pitchFamily="2" charset="77"/>
              <a:cs typeface="Jost Light"/>
              <a:sym typeface="Jost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9F194-EAA4-196C-042F-FC9C32480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32" y="2253796"/>
            <a:ext cx="2119527" cy="1602569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72950-D00B-2ADA-5BAE-5E66FB4DC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733" y="2251883"/>
            <a:ext cx="2018230" cy="1615862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65257-D666-7FBB-58D7-5790676F7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230" y="2251881"/>
            <a:ext cx="2173057" cy="1615863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055AC-689B-9EF5-FA53-0F2B1BBAA5E6}"/>
              </a:ext>
            </a:extLst>
          </p:cNvPr>
          <p:cNvSpPr txBox="1"/>
          <p:nvPr/>
        </p:nvSpPr>
        <p:spPr>
          <a:xfrm>
            <a:off x="1338365" y="3930327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rgbClr val="C00000"/>
                </a:solidFill>
                <a:latin typeface="Jost" pitchFamily="2" charset="77"/>
                <a:ea typeface="Jost" pitchFamily="2" charset="77"/>
              </a:rPr>
              <a:t>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BC422-4E97-5CE1-BFDA-79BED2A53315}"/>
              </a:ext>
            </a:extLst>
          </p:cNvPr>
          <p:cNvSpPr txBox="1"/>
          <p:nvPr/>
        </p:nvSpPr>
        <p:spPr>
          <a:xfrm>
            <a:off x="4009017" y="3914101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accent6">
                    <a:lumMod val="75000"/>
                  </a:schemeClr>
                </a:solidFill>
                <a:latin typeface="Jost" pitchFamily="2" charset="77"/>
                <a:ea typeface="Jost" pitchFamily="2" charset="77"/>
              </a:rPr>
              <a:t>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5E8E60-CAD0-6ABA-4A32-2C9553DF8205}"/>
              </a:ext>
            </a:extLst>
          </p:cNvPr>
          <p:cNvSpPr txBox="1"/>
          <p:nvPr/>
        </p:nvSpPr>
        <p:spPr>
          <a:xfrm>
            <a:off x="6429787" y="3930326"/>
            <a:ext cx="1293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accent2">
                    <a:lumMod val="75000"/>
                  </a:schemeClr>
                </a:solidFill>
                <a:latin typeface="Jost" pitchFamily="2" charset="77"/>
                <a:ea typeface="Jost" pitchFamily="2" charset="77"/>
              </a:rPr>
              <a:t>Stylized image</a:t>
            </a:r>
          </a:p>
        </p:txBody>
      </p:sp>
    </p:spTree>
    <p:extLst>
      <p:ext uri="{BB962C8B-B14F-4D97-AF65-F5344CB8AC3E}">
        <p14:creationId xmlns:p14="http://schemas.microsoft.com/office/powerpoint/2010/main" val="412654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E4D3F-FE4E-94A0-0B09-6E5354D79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DC10-C86B-A40E-BB6F-7DB3425C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Style Transfer in 3D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B217D-0869-5856-5082-AFB3DB656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stem Font Regular"/>
              <a:buChar char="●"/>
            </a:pPr>
            <a:r>
              <a:rPr lang="en-KR" dirty="0"/>
              <a:t>Transfer </a:t>
            </a:r>
            <a:r>
              <a:rPr lang="en-KR" dirty="0">
                <a:solidFill>
                  <a:schemeClr val="accent6">
                    <a:lumMod val="75000"/>
                  </a:schemeClr>
                </a:solidFill>
              </a:rPr>
              <a:t>reference style</a:t>
            </a:r>
            <a:r>
              <a:rPr lang="en-KR" dirty="0"/>
              <a:t> to </a:t>
            </a:r>
            <a:r>
              <a:rPr lang="en-KR" dirty="0">
                <a:solidFill>
                  <a:srgbClr val="C00000"/>
                </a:solidFill>
              </a:rPr>
              <a:t>source 3D scene</a:t>
            </a:r>
          </a:p>
        </p:txBody>
      </p:sp>
      <p:sp>
        <p:nvSpPr>
          <p:cNvPr id="4" name="Google Shape;104;p15">
            <a:extLst>
              <a:ext uri="{FF2B5EF4-FFF2-40B4-BE49-F238E27FC236}">
                <a16:creationId xmlns:a16="http://schemas.microsoft.com/office/drawing/2014/main" id="{40040999-5E54-3D22-0446-C56E052BC2DF}"/>
              </a:ext>
            </a:extLst>
          </p:cNvPr>
          <p:cNvSpPr txBox="1"/>
          <p:nvPr/>
        </p:nvSpPr>
        <p:spPr>
          <a:xfrm>
            <a:off x="-51223" y="4709744"/>
            <a:ext cx="91953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700"/>
              </a:lnSpc>
            </a:pPr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[2] Michel et al., </a:t>
            </a:r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Text2Mesh: Text-Driven Neural Stylization for Meshes, CVPR 2022</a:t>
            </a:r>
            <a:endParaRPr lang="en" sz="900" dirty="0">
              <a:solidFill>
                <a:srgbClr val="FFFFFF"/>
              </a:solidFill>
              <a:latin typeface="Jost" pitchFamily="2" charset="77"/>
              <a:ea typeface="Jost" pitchFamily="2" charset="77"/>
              <a:cs typeface="Jost Light"/>
              <a:sym typeface="Jost Light"/>
            </a:endParaRPr>
          </a:p>
          <a:p>
            <a:pPr>
              <a:lnSpc>
                <a:spcPts val="700"/>
              </a:lnSpc>
            </a:pPr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[3] </a:t>
            </a:r>
            <a:r>
              <a:rPr lang="en-US" sz="900" dirty="0" err="1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Hölein</a:t>
            </a:r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 et al., </a:t>
            </a:r>
            <a:r>
              <a:rPr lang="en-US" sz="900" dirty="0" err="1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StyleMesh</a:t>
            </a:r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: Style Transfer for Indoor 3D Scene Reconstructions, CVPR 2022</a:t>
            </a:r>
            <a:endParaRPr lang="en" sz="900" dirty="0">
              <a:solidFill>
                <a:srgbClr val="FFFFFF"/>
              </a:solidFill>
              <a:latin typeface="Jost" pitchFamily="2" charset="77"/>
              <a:ea typeface="Jost" pitchFamily="2" charset="77"/>
              <a:cs typeface="Jost Light"/>
              <a:sym typeface="Jost Light"/>
            </a:endParaRPr>
          </a:p>
          <a:p>
            <a:pPr>
              <a:lnSpc>
                <a:spcPts val="700"/>
              </a:lnSpc>
            </a:pPr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[4] Zhang et al., ARF: Artistic Radiance Fields, ECCV 2022 </a:t>
            </a:r>
          </a:p>
          <a:p>
            <a:pPr>
              <a:lnSpc>
                <a:spcPts val="700"/>
              </a:lnSpc>
            </a:pPr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[5] Liu et al., Paparazzi: Surface Editing by way of Multi-View Image Processing, TOG 2018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C4B08B-9D48-F6E2-07DD-D59CBD4821E6}"/>
              </a:ext>
            </a:extLst>
          </p:cNvPr>
          <p:cNvGrpSpPr/>
          <p:nvPr/>
        </p:nvGrpSpPr>
        <p:grpSpPr>
          <a:xfrm>
            <a:off x="1805846" y="2899037"/>
            <a:ext cx="3524506" cy="1371580"/>
            <a:chOff x="580529" y="2783594"/>
            <a:chExt cx="3254303" cy="12664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0D6881-80F5-1C0C-FA68-EB21FE30C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29199" y="2783594"/>
              <a:ext cx="2005633" cy="126642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CCFF840-F486-8A47-E626-8A232452E950}"/>
                </a:ext>
              </a:extLst>
            </p:cNvPr>
            <p:cNvGrpSpPr/>
            <p:nvPr/>
          </p:nvGrpSpPr>
          <p:grpSpPr>
            <a:xfrm>
              <a:off x="580529" y="2783594"/>
              <a:ext cx="1285740" cy="1266429"/>
              <a:chOff x="618409" y="2428684"/>
              <a:chExt cx="1624598" cy="160019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33A92F0-6922-4DFD-7815-0A36B274D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" r="35191" b="3719"/>
              <a:stretch>
                <a:fillRect/>
              </a:stretch>
            </p:blipFill>
            <p:spPr>
              <a:xfrm flipH="1">
                <a:off x="618409" y="2428684"/>
                <a:ext cx="1624598" cy="1600197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E7050E0-1807-AAEA-10EA-879A2D678E72}"/>
                  </a:ext>
                </a:extLst>
              </p:cNvPr>
              <p:cNvSpPr/>
              <p:nvPr/>
            </p:nvSpPr>
            <p:spPr>
              <a:xfrm>
                <a:off x="618409" y="2950021"/>
                <a:ext cx="274849" cy="7346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FB8A6B-0AF3-0402-933E-266AAE8AEB47}"/>
              </a:ext>
            </a:extLst>
          </p:cNvPr>
          <p:cNvGrpSpPr/>
          <p:nvPr/>
        </p:nvGrpSpPr>
        <p:grpSpPr>
          <a:xfrm>
            <a:off x="5682343" y="764489"/>
            <a:ext cx="3044514" cy="2136429"/>
            <a:chOff x="5588593" y="1975768"/>
            <a:chExt cx="3138264" cy="22022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1A6612-4523-A50D-6ED9-0EC07B91A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5531" y="1975768"/>
              <a:ext cx="3131326" cy="220221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F3F558-77C6-1B97-9FD5-CF7AB8696307}"/>
                </a:ext>
              </a:extLst>
            </p:cNvPr>
            <p:cNvSpPr/>
            <p:nvPr/>
          </p:nvSpPr>
          <p:spPr>
            <a:xfrm>
              <a:off x="5588593" y="2560864"/>
              <a:ext cx="90625" cy="734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86E6064-7F25-D04F-835C-F2FD0F4B7547}"/>
              </a:ext>
            </a:extLst>
          </p:cNvPr>
          <p:cNvGrpSpPr/>
          <p:nvPr/>
        </p:nvGrpSpPr>
        <p:grpSpPr>
          <a:xfrm>
            <a:off x="5682343" y="3195104"/>
            <a:ext cx="1829286" cy="1266429"/>
            <a:chOff x="3801445" y="1727520"/>
            <a:chExt cx="2073107" cy="143522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93C3212-1288-24F0-2EDA-41B745B12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1445" y="1727520"/>
              <a:ext cx="2073107" cy="14352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3BC3929-DAE8-4946-B160-1FE07C747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15" r="51738" b="5205"/>
            <a:stretch>
              <a:fillRect/>
            </a:stretch>
          </p:blipFill>
          <p:spPr>
            <a:xfrm>
              <a:off x="3828339" y="1727520"/>
              <a:ext cx="648806" cy="51864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AF880C6-0B2A-19A1-1249-E7CE77F33E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32"/>
          <a:stretch>
            <a:fillRect/>
          </a:stretch>
        </p:blipFill>
        <p:spPr>
          <a:xfrm>
            <a:off x="7511629" y="3180765"/>
            <a:ext cx="1629236" cy="130612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B1EC46B-23ED-10CA-2DF3-57E7E138B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27" y="2726994"/>
            <a:ext cx="1670176" cy="171566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5070239-4778-DA58-0DAC-7904316C857C}"/>
              </a:ext>
            </a:extLst>
          </p:cNvPr>
          <p:cNvSpPr txBox="1"/>
          <p:nvPr/>
        </p:nvSpPr>
        <p:spPr>
          <a:xfrm>
            <a:off x="526155" y="2824911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latin typeface="Nanum Pen Script" panose="03040600000000000000" pitchFamily="66" charset="-127"/>
                <a:ea typeface="Nanum Pen Script" panose="03040600000000000000" pitchFamily="66" charset="-127"/>
              </a:rPr>
              <a:t>+ “Brick lamp”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7D356C-5E74-E5F7-084D-015D4DC029C4}"/>
              </a:ext>
            </a:extLst>
          </p:cNvPr>
          <p:cNvSpPr txBox="1"/>
          <p:nvPr/>
        </p:nvSpPr>
        <p:spPr>
          <a:xfrm>
            <a:off x="1503992" y="1216454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600" dirty="0">
                <a:solidFill>
                  <a:schemeClr val="accent6">
                    <a:lumMod val="75000"/>
                  </a:schemeClr>
                </a:solidFill>
                <a:latin typeface="Jost" pitchFamily="2" charset="77"/>
                <a:ea typeface="Jost" pitchFamily="2" charset="77"/>
              </a:rPr>
              <a:t>Image, Text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A2804A8-6358-CEEC-F8A1-35C8A96027B3}"/>
              </a:ext>
            </a:extLst>
          </p:cNvPr>
          <p:cNvCxnSpPr>
            <a:cxnSpLocks/>
          </p:cNvCxnSpPr>
          <p:nvPr/>
        </p:nvCxnSpPr>
        <p:spPr>
          <a:xfrm>
            <a:off x="1497311" y="1260848"/>
            <a:ext cx="1387403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FBECD29-A157-76BB-5BA5-890B13E50315}"/>
              </a:ext>
            </a:extLst>
          </p:cNvPr>
          <p:cNvSpPr txBox="1"/>
          <p:nvPr/>
        </p:nvSpPr>
        <p:spPr>
          <a:xfrm>
            <a:off x="2981069" y="1230169"/>
            <a:ext cx="2337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600" dirty="0">
                <a:solidFill>
                  <a:srgbClr val="C00000"/>
                </a:solidFill>
                <a:latin typeface="Jost" pitchFamily="2" charset="77"/>
                <a:ea typeface="Jost" pitchFamily="2" charset="77"/>
              </a:rPr>
              <a:t>Mesh, NeRF, 3DGS, etc.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A3C3847-28CD-8BCD-764D-E6C380A00E02}"/>
              </a:ext>
            </a:extLst>
          </p:cNvPr>
          <p:cNvCxnSpPr>
            <a:cxnSpLocks/>
          </p:cNvCxnSpPr>
          <p:nvPr/>
        </p:nvCxnSpPr>
        <p:spPr>
          <a:xfrm>
            <a:off x="3162464" y="1250813"/>
            <a:ext cx="169256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2795938-299E-7CED-1CB1-4B2ADA9F2354}"/>
              </a:ext>
            </a:extLst>
          </p:cNvPr>
          <p:cNvSpPr txBox="1"/>
          <p:nvPr/>
        </p:nvSpPr>
        <p:spPr>
          <a:xfrm>
            <a:off x="383367" y="4232801"/>
            <a:ext cx="1002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Text2Mesh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214E4A-B4AC-D4A7-531F-6F28A9959DB0}"/>
              </a:ext>
            </a:extLst>
          </p:cNvPr>
          <p:cNvSpPr txBox="1"/>
          <p:nvPr/>
        </p:nvSpPr>
        <p:spPr>
          <a:xfrm>
            <a:off x="3225370" y="4263178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StyleMesh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6BB040-BA8D-9670-D361-55E5D6E4FA22}"/>
              </a:ext>
            </a:extLst>
          </p:cNvPr>
          <p:cNvSpPr txBox="1"/>
          <p:nvPr/>
        </p:nvSpPr>
        <p:spPr>
          <a:xfrm>
            <a:off x="7133037" y="4422656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ARF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6DDEE6-2FAC-2555-51C0-41AB22BAAC72}"/>
              </a:ext>
            </a:extLst>
          </p:cNvPr>
          <p:cNvSpPr txBox="1"/>
          <p:nvPr/>
        </p:nvSpPr>
        <p:spPr>
          <a:xfrm>
            <a:off x="6869326" y="2854669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Paparazzi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0C2759-5C39-2F09-0245-B55544D869BE}"/>
              </a:ext>
            </a:extLst>
          </p:cNvPr>
          <p:cNvGrpSpPr/>
          <p:nvPr/>
        </p:nvGrpSpPr>
        <p:grpSpPr>
          <a:xfrm>
            <a:off x="-206829" y="-182336"/>
            <a:ext cx="9557657" cy="5508171"/>
            <a:chOff x="-206829" y="-182336"/>
            <a:chExt cx="9557657" cy="550817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9D4B8E2-A9BA-EB74-69A4-7A536352F325}"/>
                </a:ext>
              </a:extLst>
            </p:cNvPr>
            <p:cNvSpPr/>
            <p:nvPr/>
          </p:nvSpPr>
          <p:spPr>
            <a:xfrm>
              <a:off x="-206829" y="-182336"/>
              <a:ext cx="9557657" cy="5508171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EC9A021-8529-4EC9-4912-A142D7CD3178}"/>
                </a:ext>
              </a:extLst>
            </p:cNvPr>
            <p:cNvSpPr txBox="1"/>
            <p:nvPr/>
          </p:nvSpPr>
          <p:spPr>
            <a:xfrm>
              <a:off x="1146727" y="2327368"/>
              <a:ext cx="70952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sz="2200" b="1" i="1" dirty="0">
                  <a:solidFill>
                    <a:schemeClr val="bg1">
                      <a:lumMod val="95000"/>
                    </a:schemeClr>
                  </a:solidFill>
                  <a:latin typeface="Jost" pitchFamily="2" charset="77"/>
                  <a:ea typeface="Jost" pitchFamily="2" charset="77"/>
                </a:rPr>
                <a:t>Transferring high-frequency patch statistics of color/texture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1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DB9CE-1C44-59E9-D316-41241F7A4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7A15-99B6-8C60-2941-3AFEC0029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Style is not only about textures!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1A1AA-2304-FB02-70FC-23E6FDEF5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257" y="834144"/>
            <a:ext cx="8881486" cy="3785700"/>
          </a:xfrm>
        </p:spPr>
        <p:txBody>
          <a:bodyPr/>
          <a:lstStyle/>
          <a:p>
            <a:pPr>
              <a:buFont typeface="System Font Regular"/>
              <a:buChar char="●"/>
            </a:pPr>
            <a:r>
              <a:rPr lang="en-US" b="1" dirty="0">
                <a:solidFill>
                  <a:srgbClr val="C00000"/>
                </a:solidFill>
              </a:rPr>
              <a:t>Geometric style</a:t>
            </a:r>
          </a:p>
          <a:p>
            <a:pPr lvl="1">
              <a:buFont typeface="System Font Regular"/>
              <a:buChar char="●"/>
            </a:pPr>
            <a:r>
              <a:rPr lang="en-US" dirty="0">
                <a:solidFill>
                  <a:schemeClr val="tx1"/>
                </a:solidFill>
              </a:rPr>
              <a:t>Beyond textures: style encompasses structural and geometric features</a:t>
            </a:r>
          </a:p>
          <a:p>
            <a:pPr lvl="1">
              <a:buFont typeface="System Font Regular"/>
              <a:buChar char="●"/>
            </a:pPr>
            <a:r>
              <a:rPr lang="en-US" dirty="0">
                <a:solidFill>
                  <a:schemeClr val="tx1"/>
                </a:solidFill>
              </a:rPr>
              <a:t>E.g., cubic and bulbous shape, irregular and organic tapering legs, sitting pose</a:t>
            </a:r>
            <a:r>
              <a:rPr lang="en-US" altLang="ko-KR" dirty="0">
                <a:solidFill>
                  <a:schemeClr val="tx1"/>
                </a:solidFill>
              </a:rPr>
              <a:t>,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proportion, …</a:t>
            </a:r>
            <a:endParaRPr lang="en-KR" dirty="0">
              <a:solidFill>
                <a:schemeClr val="tx1"/>
              </a:solidFill>
            </a:endParaRPr>
          </a:p>
          <a:p>
            <a:pPr lvl="1">
              <a:buFont typeface="System Font Regular"/>
              <a:buChar char="●"/>
            </a:pPr>
            <a:endParaRPr lang="en-KR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BB851-7F8D-2195-090F-E4D86EF69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877" y="2893978"/>
            <a:ext cx="1725866" cy="1725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8CE68-EAB0-7E99-92C0-782FBA6D0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627" y="2069380"/>
            <a:ext cx="1854349" cy="1854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39A0C6-2AD8-7C59-9A1A-EE7A2E63D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37" y="2996555"/>
            <a:ext cx="1623289" cy="1623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FFD033-D40B-0AA9-8F7F-51A381879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42" y="2190770"/>
            <a:ext cx="2434934" cy="162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21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7A98B-EAAF-F361-FE5A-F0E994C94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6F909-E93C-8006-73F5-E284D9AF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Related Works – Geometric Stylization</a:t>
            </a:r>
            <a:endParaRPr lang="en-KR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C8D90-D70D-7A22-786D-671DE9558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Previous works that tackle macro-scale geometric stylization/deformation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4203A-05C4-2FCB-045C-3F275940D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57" y="1895867"/>
            <a:ext cx="2351595" cy="1884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36E297-8B9C-2A49-1502-B60F28F9ED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196"/>
          <a:stretch>
            <a:fillRect/>
          </a:stretch>
        </p:blipFill>
        <p:spPr>
          <a:xfrm>
            <a:off x="2446757" y="2121156"/>
            <a:ext cx="3029672" cy="1365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718F2-DA3B-C1F1-92E4-78596B773E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158"/>
          <a:stretch>
            <a:fillRect/>
          </a:stretch>
        </p:blipFill>
        <p:spPr>
          <a:xfrm>
            <a:off x="5858146" y="2055163"/>
            <a:ext cx="3128308" cy="1565904"/>
          </a:xfrm>
          <a:prstGeom prst="rect">
            <a:avLst/>
          </a:prstGeom>
        </p:spPr>
      </p:pic>
      <p:sp>
        <p:nvSpPr>
          <p:cNvPr id="8" name="Google Shape;104;p15">
            <a:extLst>
              <a:ext uri="{FF2B5EF4-FFF2-40B4-BE49-F238E27FC236}">
                <a16:creationId xmlns:a16="http://schemas.microsoft.com/office/drawing/2014/main" id="{6742EA6E-EF40-4017-D60D-CE98A5C600F4}"/>
              </a:ext>
            </a:extLst>
          </p:cNvPr>
          <p:cNvSpPr txBox="1"/>
          <p:nvPr/>
        </p:nvSpPr>
        <p:spPr>
          <a:xfrm>
            <a:off x="-51223" y="4709744"/>
            <a:ext cx="91953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[6] Liu and Jacobson, Cubic Stylization, TOG 2019</a:t>
            </a:r>
          </a:p>
          <a:p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[7] Liu and Jacobson, Normal-Driven Spherical Shape Analogies, CGF 2021</a:t>
            </a:r>
          </a:p>
          <a:p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[8] Gao et al., </a:t>
            </a:r>
            <a:r>
              <a:rPr lang="en" sz="900" dirty="0" err="1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TextDeformer</a:t>
            </a:r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: Geometry Manipulation using Text Guidance, SIGGRAPH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4AE9B-0213-89C2-BF79-FBC6EEB5AFAE}"/>
              </a:ext>
            </a:extLst>
          </p:cNvPr>
          <p:cNvSpPr txBox="1"/>
          <p:nvPr/>
        </p:nvSpPr>
        <p:spPr>
          <a:xfrm>
            <a:off x="845499" y="3970745"/>
            <a:ext cx="3905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b="1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Minimizing hand-crafted regularization term:</a:t>
            </a:r>
            <a:b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</a:br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Limited to representing specific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DF9A93-16C9-546E-A794-8185525D1B51}"/>
              </a:ext>
            </a:extLst>
          </p:cNvPr>
          <p:cNvSpPr txBox="1"/>
          <p:nvPr/>
        </p:nvSpPr>
        <p:spPr>
          <a:xfrm>
            <a:off x="5486244" y="3811783"/>
            <a:ext cx="36577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b="1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Text input:</a:t>
            </a:r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 </a:t>
            </a:r>
            <a:b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</a:br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Ambiguous and difficult to describe and reflect user’s style intent</a:t>
            </a:r>
          </a:p>
        </p:txBody>
      </p:sp>
    </p:spTree>
    <p:extLst>
      <p:ext uri="{BB962C8B-B14F-4D97-AF65-F5344CB8AC3E}">
        <p14:creationId xmlns:p14="http://schemas.microsoft.com/office/powerpoint/2010/main" val="2851776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110DD-1477-8D86-3F53-3FEC742F2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FB94-D9CF-9A01-86CB-48C2B906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Research Goal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AD1F1-08F4-A2B4-76DA-C6B321EB9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stem Font Regular"/>
              <a:buChar char="●"/>
            </a:pPr>
            <a:r>
              <a:rPr lang="en-US" dirty="0">
                <a:solidFill>
                  <a:schemeClr val="tx1"/>
                </a:solidFill>
              </a:rPr>
              <a:t>Deform a </a:t>
            </a:r>
            <a:r>
              <a:rPr lang="en-US" dirty="0">
                <a:solidFill>
                  <a:srgbClr val="C00000"/>
                </a:solidFill>
              </a:rPr>
              <a:t>source 3D model</a:t>
            </a:r>
            <a:r>
              <a:rPr lang="en-US" dirty="0">
                <a:solidFill>
                  <a:schemeClr val="tx1"/>
                </a:solidFill>
              </a:rPr>
              <a:t> to match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arbitrary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reference style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KR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A4379-6215-7EC6-B1CE-44D7623B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867"/>
            <a:ext cx="9144000" cy="2834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23CA07-A63E-56BF-66F4-2362066F408C}"/>
              </a:ext>
            </a:extLst>
          </p:cNvPr>
          <p:cNvSpPr txBox="1"/>
          <p:nvPr/>
        </p:nvSpPr>
        <p:spPr>
          <a:xfrm>
            <a:off x="4451348" y="1243323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600" dirty="0">
                <a:solidFill>
                  <a:schemeClr val="accent6">
                    <a:lumMod val="75000"/>
                  </a:schemeClr>
                </a:solidFill>
                <a:latin typeface="Jost" pitchFamily="2" charset="77"/>
                <a:ea typeface="Jost" pitchFamily="2" charset="77"/>
              </a:rPr>
              <a:t>Given as images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181006-8CB8-652E-DDBB-CA863D1208C2}"/>
              </a:ext>
            </a:extLst>
          </p:cNvPr>
          <p:cNvCxnSpPr>
            <a:cxnSpLocks/>
          </p:cNvCxnSpPr>
          <p:nvPr/>
        </p:nvCxnSpPr>
        <p:spPr>
          <a:xfrm>
            <a:off x="4551795" y="1259041"/>
            <a:ext cx="2218656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E5C19D-3D13-D076-B7FD-A07B9EF36F46}"/>
              </a:ext>
            </a:extLst>
          </p:cNvPr>
          <p:cNvSpPr txBox="1"/>
          <p:nvPr/>
        </p:nvSpPr>
        <p:spPr>
          <a:xfrm>
            <a:off x="1527065" y="1243323"/>
            <a:ext cx="1569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600" dirty="0">
                <a:solidFill>
                  <a:srgbClr val="C00000"/>
                </a:solidFill>
                <a:latin typeface="Jost" pitchFamily="2" charset="77"/>
                <a:ea typeface="Jost" pitchFamily="2" charset="77"/>
              </a:rPr>
              <a:t>Triangular mesh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FEEEF5-4037-793D-65A1-5734EC5C601E}"/>
              </a:ext>
            </a:extLst>
          </p:cNvPr>
          <p:cNvCxnSpPr>
            <a:cxnSpLocks/>
          </p:cNvCxnSpPr>
          <p:nvPr/>
        </p:nvCxnSpPr>
        <p:spPr>
          <a:xfrm>
            <a:off x="1635220" y="1260229"/>
            <a:ext cx="169256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AC7D68E-AEFC-AAAE-DF71-C142C34C1246}"/>
              </a:ext>
            </a:extLst>
          </p:cNvPr>
          <p:cNvSpPr txBox="1"/>
          <p:nvPr/>
        </p:nvSpPr>
        <p:spPr>
          <a:xfrm>
            <a:off x="6868787" y="1050927"/>
            <a:ext cx="2263761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Generate 3D assets directly</a:t>
            </a:r>
            <a:b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</a:br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vs.</a:t>
            </a:r>
            <a:b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</a:br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Deform existing 3D assets</a:t>
            </a:r>
          </a:p>
        </p:txBody>
      </p:sp>
    </p:spTree>
    <p:extLst>
      <p:ext uri="{BB962C8B-B14F-4D97-AF65-F5344CB8AC3E}">
        <p14:creationId xmlns:p14="http://schemas.microsoft.com/office/powerpoint/2010/main" val="215408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F0442-622A-65DA-3B66-527D171C7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C5645-D93B-8EA5-123E-B03511A37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Method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82367-1F2A-D321-58AB-6C8DB1398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Two-stage approach</a:t>
            </a:r>
          </a:p>
          <a:p>
            <a:pPr>
              <a:buFont typeface="System Font Regular"/>
              <a:buChar char="●"/>
            </a:pPr>
            <a:endParaRPr lang="en-KR" dirty="0">
              <a:solidFill>
                <a:schemeClr val="tx1"/>
              </a:solidFill>
            </a:endParaRPr>
          </a:p>
          <a:p>
            <a:pPr>
              <a:buAutoNum type="arabicPeriod"/>
            </a:pPr>
            <a:r>
              <a:rPr lang="en-KR" dirty="0">
                <a:solidFill>
                  <a:schemeClr val="tx1"/>
                </a:solidFill>
              </a:rPr>
              <a:t>Style extraction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Can we get a style-specific optimizer by extracting an abstract representation from any provided images?</a:t>
            </a:r>
            <a:endParaRPr lang="en-KR" dirty="0">
              <a:solidFill>
                <a:schemeClr val="tx1"/>
              </a:solidFill>
            </a:endParaRPr>
          </a:p>
          <a:p>
            <a:pPr>
              <a:buAutoNum type="arabicPeriod"/>
            </a:pPr>
            <a:r>
              <a:rPr lang="en-KR" dirty="0">
                <a:solidFill>
                  <a:schemeClr val="tx1"/>
                </a:solidFill>
              </a:rPr>
              <a:t>Mesh deformation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KR" dirty="0">
                <a:solidFill>
                  <a:schemeClr val="tx1"/>
                </a:solidFill>
              </a:rPr>
              <a:t>Robust optimization strategy to enable semantic-aware and large-scale deformation</a:t>
            </a:r>
          </a:p>
        </p:txBody>
      </p:sp>
    </p:spTree>
    <p:extLst>
      <p:ext uri="{BB962C8B-B14F-4D97-AF65-F5344CB8AC3E}">
        <p14:creationId xmlns:p14="http://schemas.microsoft.com/office/powerpoint/2010/main" val="225283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4BAEC-D303-3B7A-5CE8-031401568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35D0E-8066-E79F-5A38-5D25447B2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Style Extraction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D3562-939A-2EA8-9062-AE8A662E7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Fine-tune SDXL model</a:t>
            </a:r>
          </a:p>
          <a:p>
            <a:pPr lvl="1"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DreamBooth + LoRA training with 5-10 style images</a:t>
            </a:r>
          </a:p>
          <a:p>
            <a:pPr>
              <a:buFont typeface="System Font Regular"/>
              <a:buChar char="●"/>
            </a:pPr>
            <a:r>
              <a:rPr lang="en-US" dirty="0">
                <a:solidFill>
                  <a:schemeClr val="tx1"/>
                </a:solidFill>
              </a:rPr>
              <a:t>Personalized diffusion model is not only able to generate images of certain instance, but it can serve as a style-specific optimizer</a:t>
            </a:r>
            <a:endParaRPr lang="en-KR" dirty="0">
              <a:solidFill>
                <a:schemeClr val="tx1"/>
              </a:solidFill>
            </a:endParaRPr>
          </a:p>
        </p:txBody>
      </p:sp>
      <p:sp>
        <p:nvSpPr>
          <p:cNvPr id="4" name="Google Shape;104;p15">
            <a:extLst>
              <a:ext uri="{FF2B5EF4-FFF2-40B4-BE49-F238E27FC236}">
                <a16:creationId xmlns:a16="http://schemas.microsoft.com/office/drawing/2014/main" id="{2D9593A0-C5BC-AC6E-CE64-FE0D09C1B6DF}"/>
              </a:ext>
            </a:extLst>
          </p:cNvPr>
          <p:cNvSpPr txBox="1"/>
          <p:nvPr/>
        </p:nvSpPr>
        <p:spPr>
          <a:xfrm>
            <a:off x="-51223" y="4709744"/>
            <a:ext cx="91953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[9] High-Resolution Image Synthesis with Latent Diffusion Models, CVPR 2022</a:t>
            </a:r>
            <a:endParaRPr lang="en" sz="900" dirty="0">
              <a:solidFill>
                <a:srgbClr val="FFFFFF"/>
              </a:solidFill>
              <a:latin typeface="Jost" pitchFamily="2" charset="77"/>
              <a:ea typeface="Jost" pitchFamily="2" charset="77"/>
              <a:cs typeface="Jost Light"/>
              <a:sym typeface="Jost Light"/>
            </a:endParaRPr>
          </a:p>
          <a:p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[10] Ruiz et al., </a:t>
            </a:r>
            <a:r>
              <a:rPr lang="en-US" sz="900" dirty="0" err="1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DreamBooth</a:t>
            </a:r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: Fine Tuning Text-to-Image Diffusion Models for Subject-Driven Generation, CVPR 2023</a:t>
            </a:r>
            <a:endParaRPr lang="en" sz="900" dirty="0">
              <a:solidFill>
                <a:srgbClr val="FFFFFF"/>
              </a:solidFill>
              <a:latin typeface="Jost" pitchFamily="2" charset="77"/>
              <a:ea typeface="Jost" pitchFamily="2" charset="77"/>
              <a:cs typeface="Jost Light"/>
              <a:sym typeface="Jost Light"/>
            </a:endParaRPr>
          </a:p>
          <a:p>
            <a:r>
              <a:rPr lang="en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[11]</a:t>
            </a:r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 Hu et al., </a:t>
            </a:r>
            <a:r>
              <a:rPr lang="en-US" sz="900" dirty="0" err="1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LoRA</a:t>
            </a:r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: Low-Rank Adaptation of Large Language Models, ICLR 2022</a:t>
            </a:r>
            <a:endParaRPr lang="en" sz="900" dirty="0">
              <a:solidFill>
                <a:srgbClr val="FFFFFF"/>
              </a:solidFill>
              <a:latin typeface="Jost" pitchFamily="2" charset="77"/>
              <a:ea typeface="Jost" pitchFamily="2" charset="77"/>
              <a:cs typeface="Jost Light"/>
              <a:sym typeface="Jost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A9EFF-A262-0D7F-8AAA-670D75873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31" y="2763412"/>
            <a:ext cx="4960189" cy="15423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07BC11-981F-44B3-0A24-D9CF3B75A2B2}"/>
              </a:ext>
            </a:extLst>
          </p:cNvPr>
          <p:cNvGrpSpPr/>
          <p:nvPr/>
        </p:nvGrpSpPr>
        <p:grpSpPr>
          <a:xfrm>
            <a:off x="5622112" y="2886057"/>
            <a:ext cx="1947931" cy="1313971"/>
            <a:chOff x="3296449" y="2282158"/>
            <a:chExt cx="1947931" cy="131397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B4B578-ACE5-A1B5-0B03-A21AF9F3EB0E}"/>
                </a:ext>
              </a:extLst>
            </p:cNvPr>
            <p:cNvGrpSpPr/>
            <p:nvPr/>
          </p:nvGrpSpPr>
          <p:grpSpPr>
            <a:xfrm>
              <a:off x="3296449" y="2282158"/>
              <a:ext cx="1928694" cy="1313971"/>
              <a:chOff x="3304133" y="1621331"/>
              <a:chExt cx="1928694" cy="1313971"/>
            </a:xfrm>
          </p:grpSpPr>
          <p:sp>
            <p:nvSpPr>
              <p:cNvPr id="10" name="Trapezoid 9">
                <a:extLst>
                  <a:ext uri="{FF2B5EF4-FFF2-40B4-BE49-F238E27FC236}">
                    <a16:creationId xmlns:a16="http://schemas.microsoft.com/office/drawing/2014/main" id="{4FFA3E54-ABC3-47DB-B93C-B7A3309CFE79}"/>
                  </a:ext>
                </a:extLst>
              </p:cNvPr>
              <p:cNvSpPr/>
              <p:nvPr/>
            </p:nvSpPr>
            <p:spPr>
              <a:xfrm rot="5400000">
                <a:off x="3173505" y="1751959"/>
                <a:ext cx="1313970" cy="1052713"/>
              </a:xfrm>
              <a:prstGeom prst="trapezoid">
                <a:avLst>
                  <a:gd name="adj" fmla="val 33029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  <p:sp>
            <p:nvSpPr>
              <p:cNvPr id="11" name="Trapezoid 10">
                <a:extLst>
                  <a:ext uri="{FF2B5EF4-FFF2-40B4-BE49-F238E27FC236}">
                    <a16:creationId xmlns:a16="http://schemas.microsoft.com/office/drawing/2014/main" id="{4F9A1B16-AC0E-887F-E403-962FDBD47ADC}"/>
                  </a:ext>
                </a:extLst>
              </p:cNvPr>
              <p:cNvSpPr/>
              <p:nvPr/>
            </p:nvSpPr>
            <p:spPr>
              <a:xfrm rot="16200000" flipH="1">
                <a:off x="4049486" y="1751960"/>
                <a:ext cx="1313970" cy="1052713"/>
              </a:xfrm>
              <a:prstGeom prst="trapezoid">
                <a:avLst>
                  <a:gd name="adj" fmla="val 32299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5E8AF4-F59A-56A6-A0D6-FCE8B5810349}"/>
                </a:ext>
              </a:extLst>
            </p:cNvPr>
            <p:cNvSpPr txBox="1"/>
            <p:nvPr/>
          </p:nvSpPr>
          <p:spPr>
            <a:xfrm>
              <a:off x="4660566" y="3132348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tx1"/>
                  </a:solidFill>
                  <a:latin typeface="Jost" pitchFamily="2" charset="77"/>
                  <a:ea typeface="Jost" pitchFamily="2" charset="77"/>
                </a:rPr>
                <a:t>SDXL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282680-D1CA-0576-81A8-5573BE363BCA}"/>
                </a:ext>
              </a:extLst>
            </p:cNvPr>
            <p:cNvSpPr txBox="1"/>
            <p:nvPr/>
          </p:nvSpPr>
          <p:spPr>
            <a:xfrm>
              <a:off x="4860941" y="2448026"/>
              <a:ext cx="364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❄️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B1510D-1AE4-437E-FC28-8F7B06D573BC}"/>
              </a:ext>
            </a:extLst>
          </p:cNvPr>
          <p:cNvGrpSpPr/>
          <p:nvPr/>
        </p:nvGrpSpPr>
        <p:grpSpPr>
          <a:xfrm>
            <a:off x="6113346" y="2410800"/>
            <a:ext cx="865737" cy="430306"/>
            <a:chOff x="6347009" y="1398241"/>
            <a:chExt cx="865737" cy="4303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3B0A29-D31E-0308-A155-5975C62B5E31}"/>
                </a:ext>
              </a:extLst>
            </p:cNvPr>
            <p:cNvSpPr/>
            <p:nvPr/>
          </p:nvSpPr>
          <p:spPr>
            <a:xfrm>
              <a:off x="6347009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364869-75C1-E649-9F44-1E89ACA5128B}"/>
                </a:ext>
              </a:extLst>
            </p:cNvPr>
            <p:cNvSpPr/>
            <p:nvPr/>
          </p:nvSpPr>
          <p:spPr>
            <a:xfrm>
              <a:off x="6567287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FC2CCB-EDF4-4755-4610-709F65C30BFD}"/>
                </a:ext>
              </a:extLst>
            </p:cNvPr>
            <p:cNvSpPr/>
            <p:nvPr/>
          </p:nvSpPr>
          <p:spPr>
            <a:xfrm>
              <a:off x="6782440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3107C9-4882-9550-F6C0-A6025BF4941D}"/>
                </a:ext>
              </a:extLst>
            </p:cNvPr>
            <p:cNvSpPr/>
            <p:nvPr/>
          </p:nvSpPr>
          <p:spPr>
            <a:xfrm>
              <a:off x="6997593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2AE8C5-4957-F54B-4182-5C76DE23A530}"/>
                </a:ext>
              </a:extLst>
            </p:cNvPr>
            <p:cNvSpPr/>
            <p:nvPr/>
          </p:nvSpPr>
          <p:spPr>
            <a:xfrm>
              <a:off x="6347009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9069A2-408D-AA73-CE8B-913B2CECE1C3}"/>
                </a:ext>
              </a:extLst>
            </p:cNvPr>
            <p:cNvSpPr/>
            <p:nvPr/>
          </p:nvSpPr>
          <p:spPr>
            <a:xfrm>
              <a:off x="6567287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9600741-073A-C19B-6A83-7C76561FBAD6}"/>
                </a:ext>
              </a:extLst>
            </p:cNvPr>
            <p:cNvSpPr/>
            <p:nvPr/>
          </p:nvSpPr>
          <p:spPr>
            <a:xfrm>
              <a:off x="6782440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7F25C6-0017-6650-04B4-ECD306958E53}"/>
                </a:ext>
              </a:extLst>
            </p:cNvPr>
            <p:cNvSpPr/>
            <p:nvPr/>
          </p:nvSpPr>
          <p:spPr>
            <a:xfrm>
              <a:off x="6997593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8F5FD80-8682-5C72-1775-627C04D01537}"/>
              </a:ext>
            </a:extLst>
          </p:cNvPr>
          <p:cNvSpPr txBox="1"/>
          <p:nvPr/>
        </p:nvSpPr>
        <p:spPr>
          <a:xfrm>
            <a:off x="6960212" y="2489746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LoRA weight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166F87-75F2-EAE8-2100-E47587BAE92C}"/>
              </a:ext>
            </a:extLst>
          </p:cNvPr>
          <p:cNvSpPr txBox="1"/>
          <p:nvPr/>
        </p:nvSpPr>
        <p:spPr>
          <a:xfrm>
            <a:off x="6451450" y="286987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+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A080EC-799D-861A-F382-B1FB69B5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434" y="3000686"/>
            <a:ext cx="532398" cy="5323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52C7DE6-3F7C-7D47-2BC4-8B25D1B60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149" y="3582418"/>
            <a:ext cx="532398" cy="5323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8BC501D-5C64-ACFB-138F-A31E83B37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459" y="2995144"/>
            <a:ext cx="532398" cy="532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B632E60-611B-DE0C-CBF1-D837FC036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450" y="3565836"/>
            <a:ext cx="532398" cy="53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29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0343B-FDF0-C781-28AC-E0EF3D056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3DEE-10C4-26CA-7EE8-1C6BF44E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b="1" dirty="0"/>
              <a:t>Mesh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50F22-5DC8-2560-9B51-C08E43AA2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Deform mesh by minimizing SDS Loss with personalized diffusion model</a:t>
            </a:r>
          </a:p>
          <a:p>
            <a:pPr>
              <a:buFont typeface="System Font Regular"/>
              <a:buChar char="●"/>
            </a:pPr>
            <a:r>
              <a:rPr lang="en-KR" dirty="0">
                <a:solidFill>
                  <a:schemeClr val="tx1"/>
                </a:solidFill>
              </a:rPr>
              <a:t>Optimize per-face Jacobian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AC1BC2-7D00-C071-4B64-284C2B32C9A3}"/>
              </a:ext>
            </a:extLst>
          </p:cNvPr>
          <p:cNvGrpSpPr/>
          <p:nvPr/>
        </p:nvGrpSpPr>
        <p:grpSpPr>
          <a:xfrm>
            <a:off x="5643434" y="2848592"/>
            <a:ext cx="1947931" cy="1313971"/>
            <a:chOff x="3296449" y="2282158"/>
            <a:chExt cx="1947931" cy="131397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56789B7-75E9-5167-E096-4E2243E61857}"/>
                </a:ext>
              </a:extLst>
            </p:cNvPr>
            <p:cNvGrpSpPr/>
            <p:nvPr/>
          </p:nvGrpSpPr>
          <p:grpSpPr>
            <a:xfrm>
              <a:off x="3296449" y="2282158"/>
              <a:ext cx="1928694" cy="1313971"/>
              <a:chOff x="3304133" y="1621331"/>
              <a:chExt cx="1928694" cy="1313971"/>
            </a:xfrm>
          </p:grpSpPr>
          <p:sp>
            <p:nvSpPr>
              <p:cNvPr id="4" name="Trapezoid 3">
                <a:extLst>
                  <a:ext uri="{FF2B5EF4-FFF2-40B4-BE49-F238E27FC236}">
                    <a16:creationId xmlns:a16="http://schemas.microsoft.com/office/drawing/2014/main" id="{BE573E97-1133-ED84-E9F0-F0A678B3B2AD}"/>
                  </a:ext>
                </a:extLst>
              </p:cNvPr>
              <p:cNvSpPr/>
              <p:nvPr/>
            </p:nvSpPr>
            <p:spPr>
              <a:xfrm rot="5400000">
                <a:off x="3173505" y="1751959"/>
                <a:ext cx="1313970" cy="1052713"/>
              </a:xfrm>
              <a:prstGeom prst="trapezoid">
                <a:avLst>
                  <a:gd name="adj" fmla="val 33029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  <p:sp>
            <p:nvSpPr>
              <p:cNvPr id="5" name="Trapezoid 4">
                <a:extLst>
                  <a:ext uri="{FF2B5EF4-FFF2-40B4-BE49-F238E27FC236}">
                    <a16:creationId xmlns:a16="http://schemas.microsoft.com/office/drawing/2014/main" id="{26EEE05E-4156-6001-97AC-94C0B4A11C1F}"/>
                  </a:ext>
                </a:extLst>
              </p:cNvPr>
              <p:cNvSpPr/>
              <p:nvPr/>
            </p:nvSpPr>
            <p:spPr>
              <a:xfrm rot="16200000" flipH="1">
                <a:off x="4049486" y="1751960"/>
                <a:ext cx="1313970" cy="1052713"/>
              </a:xfrm>
              <a:prstGeom prst="trapezoid">
                <a:avLst>
                  <a:gd name="adj" fmla="val 32299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91CD99-7392-516F-E60D-D6BAD87AD3E7}"/>
                </a:ext>
              </a:extLst>
            </p:cNvPr>
            <p:cNvSpPr txBox="1"/>
            <p:nvPr/>
          </p:nvSpPr>
          <p:spPr>
            <a:xfrm>
              <a:off x="4660566" y="3132348"/>
              <a:ext cx="583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tx1"/>
                  </a:solidFill>
                  <a:latin typeface="Jost" pitchFamily="2" charset="77"/>
                  <a:ea typeface="Jost" pitchFamily="2" charset="77"/>
                </a:rPr>
                <a:t>SDXL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6D7B59-D06F-756E-F044-31E3EA61D851}"/>
                </a:ext>
              </a:extLst>
            </p:cNvPr>
            <p:cNvSpPr txBox="1"/>
            <p:nvPr/>
          </p:nvSpPr>
          <p:spPr>
            <a:xfrm>
              <a:off x="4860941" y="2448026"/>
              <a:ext cx="3642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tx1"/>
                  </a:solidFill>
                  <a:latin typeface="Jost Light" pitchFamily="2" charset="77"/>
                  <a:ea typeface="Jost Light" pitchFamily="2" charset="77"/>
                </a:rPr>
                <a:t>❄️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B466E7D-7484-C059-9943-B9EE78C5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90" y="1579013"/>
            <a:ext cx="3878006" cy="687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0A1190-D0EA-F423-D897-266CDE62D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090" y="2041361"/>
            <a:ext cx="1689099" cy="1689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96C317-0AC5-D6BA-65C1-935F4DD79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188" y="2684885"/>
            <a:ext cx="1689099" cy="168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77989B-CA7C-121B-18FD-22D9DA6FA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500" y="3760853"/>
            <a:ext cx="1374280" cy="9016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B9C0F3-9797-DB0B-2D79-70282E94103D}"/>
              </a:ext>
            </a:extLst>
          </p:cNvPr>
          <p:cNvSpPr txBox="1"/>
          <p:nvPr/>
        </p:nvSpPr>
        <p:spPr>
          <a:xfrm>
            <a:off x="2336002" y="3497676"/>
            <a:ext cx="295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6518C9-F61F-8FE3-D602-2E53C2FFE964}"/>
              </a:ext>
            </a:extLst>
          </p:cNvPr>
          <p:cNvSpPr txBox="1"/>
          <p:nvPr/>
        </p:nvSpPr>
        <p:spPr>
          <a:xfrm>
            <a:off x="651635" y="2885910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Source mesh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E0EDB5-CE38-9254-2F25-5B20EDA40B4A}"/>
              </a:ext>
            </a:extLst>
          </p:cNvPr>
          <p:cNvSpPr txBox="1"/>
          <p:nvPr/>
        </p:nvSpPr>
        <p:spPr>
          <a:xfrm>
            <a:off x="831745" y="4057786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Jacobians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219087-BCE6-DC0B-E5DD-05621B6D72B1}"/>
              </a:ext>
            </a:extLst>
          </p:cNvPr>
          <p:cNvCxnSpPr>
            <a:cxnSpLocks/>
          </p:cNvCxnSpPr>
          <p:nvPr/>
        </p:nvCxnSpPr>
        <p:spPr>
          <a:xfrm>
            <a:off x="3328188" y="3529434"/>
            <a:ext cx="3519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FE70A8-A891-C4D7-B58F-FB1D07AD5BC3}"/>
              </a:ext>
            </a:extLst>
          </p:cNvPr>
          <p:cNvCxnSpPr>
            <a:cxnSpLocks/>
          </p:cNvCxnSpPr>
          <p:nvPr/>
        </p:nvCxnSpPr>
        <p:spPr>
          <a:xfrm>
            <a:off x="4746047" y="3505576"/>
            <a:ext cx="3519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CA9A12-DF36-918C-8818-1C4176CBCF5F}"/>
              </a:ext>
            </a:extLst>
          </p:cNvPr>
          <p:cNvGrpSpPr/>
          <p:nvPr/>
        </p:nvGrpSpPr>
        <p:grpSpPr>
          <a:xfrm>
            <a:off x="6161050" y="2442674"/>
            <a:ext cx="865737" cy="430306"/>
            <a:chOff x="6347009" y="1398241"/>
            <a:chExt cx="865737" cy="43030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435FD05-20A9-3803-AF24-2AEA3DEECD7F}"/>
                </a:ext>
              </a:extLst>
            </p:cNvPr>
            <p:cNvSpPr/>
            <p:nvPr/>
          </p:nvSpPr>
          <p:spPr>
            <a:xfrm>
              <a:off x="6347009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E3F9B7A-0C96-C646-4274-C47D420925C5}"/>
                </a:ext>
              </a:extLst>
            </p:cNvPr>
            <p:cNvSpPr/>
            <p:nvPr/>
          </p:nvSpPr>
          <p:spPr>
            <a:xfrm>
              <a:off x="6567287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E0B425E-3B6E-EA6D-550A-982ED97A6AB2}"/>
                </a:ext>
              </a:extLst>
            </p:cNvPr>
            <p:cNvSpPr/>
            <p:nvPr/>
          </p:nvSpPr>
          <p:spPr>
            <a:xfrm>
              <a:off x="6782440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C6DD2FA-C293-3698-1443-31FB9169442A}"/>
                </a:ext>
              </a:extLst>
            </p:cNvPr>
            <p:cNvSpPr/>
            <p:nvPr/>
          </p:nvSpPr>
          <p:spPr>
            <a:xfrm>
              <a:off x="6997593" y="1398241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665E0C7-38E2-CFC7-4C42-75A01A2CD47C}"/>
                </a:ext>
              </a:extLst>
            </p:cNvPr>
            <p:cNvSpPr/>
            <p:nvPr/>
          </p:nvSpPr>
          <p:spPr>
            <a:xfrm>
              <a:off x="6347009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52CD45-144A-DB5E-6191-1B6569999BBC}"/>
                </a:ext>
              </a:extLst>
            </p:cNvPr>
            <p:cNvSpPr/>
            <p:nvPr/>
          </p:nvSpPr>
          <p:spPr>
            <a:xfrm>
              <a:off x="6567287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8E61ED-0CB2-5D9D-DED9-DD5DB1077986}"/>
                </a:ext>
              </a:extLst>
            </p:cNvPr>
            <p:cNvSpPr/>
            <p:nvPr/>
          </p:nvSpPr>
          <p:spPr>
            <a:xfrm>
              <a:off x="6782440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A26E28C-9A7D-3CBF-EC39-19940698E86A}"/>
                </a:ext>
              </a:extLst>
            </p:cNvPr>
            <p:cNvSpPr/>
            <p:nvPr/>
          </p:nvSpPr>
          <p:spPr>
            <a:xfrm>
              <a:off x="6997593" y="1613394"/>
              <a:ext cx="215153" cy="2151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8AE2990-B66A-7DBD-3F98-504177C13E67}"/>
              </a:ext>
            </a:extLst>
          </p:cNvPr>
          <p:cNvSpPr txBox="1"/>
          <p:nvPr/>
        </p:nvSpPr>
        <p:spPr>
          <a:xfrm>
            <a:off x="6452660" y="286300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</a:rPr>
              <a:t>+</a:t>
            </a: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CAC1EF83-2531-342B-39D1-62E6AE41F0D5}"/>
              </a:ext>
            </a:extLst>
          </p:cNvPr>
          <p:cNvCxnSpPr>
            <a:cxnSpLocks/>
            <a:stCxn id="38" idx="2"/>
          </p:cNvCxnSpPr>
          <p:nvPr/>
        </p:nvCxnSpPr>
        <p:spPr>
          <a:xfrm rot="5400000">
            <a:off x="5187777" y="1744579"/>
            <a:ext cx="779113" cy="4687519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06CCA480-A55C-8F97-1F39-2DC94F053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54" t="23700" r="77400" b="26510"/>
          <a:stretch>
            <a:fillRect/>
          </a:stretch>
        </p:blipFill>
        <p:spPr>
          <a:xfrm>
            <a:off x="7651618" y="3339668"/>
            <a:ext cx="538948" cy="359114"/>
          </a:xfrm>
          <a:prstGeom prst="rect">
            <a:avLst/>
          </a:prstGeom>
        </p:spPr>
      </p:pic>
      <p:sp>
        <p:nvSpPr>
          <p:cNvPr id="41" name="Google Shape;104;p15">
            <a:extLst>
              <a:ext uri="{FF2B5EF4-FFF2-40B4-BE49-F238E27FC236}">
                <a16:creationId xmlns:a16="http://schemas.microsoft.com/office/drawing/2014/main" id="{A5550D68-C28F-04CE-5AF4-592E564CA705}"/>
              </a:ext>
            </a:extLst>
          </p:cNvPr>
          <p:cNvSpPr txBox="1"/>
          <p:nvPr/>
        </p:nvSpPr>
        <p:spPr>
          <a:xfrm>
            <a:off x="-51223" y="4709744"/>
            <a:ext cx="91953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[12] </a:t>
            </a:r>
            <a:r>
              <a:rPr lang="en-US" sz="900" dirty="0" err="1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Aigerman</a:t>
            </a:r>
            <a:r>
              <a:rPr lang="en-US" sz="900" dirty="0">
                <a:solidFill>
                  <a:srgbClr val="FFFFFF"/>
                </a:solidFill>
                <a:latin typeface="Jost" pitchFamily="2" charset="77"/>
                <a:ea typeface="Jost" pitchFamily="2" charset="77"/>
                <a:cs typeface="Jost Light"/>
                <a:sym typeface="Jost Light"/>
              </a:rPr>
              <a:t> et al., Neural Jacobian Fields: Learning Intrinsic Mappings of Arbitrary Meshes, TOG 2022</a:t>
            </a:r>
            <a:endParaRPr lang="en" sz="900" dirty="0">
              <a:solidFill>
                <a:srgbClr val="FFFFFF"/>
              </a:solidFill>
              <a:latin typeface="Jost" pitchFamily="2" charset="77"/>
              <a:ea typeface="Jost" pitchFamily="2" charset="77"/>
              <a:cs typeface="Jost Light"/>
              <a:sym typeface="Jost Light"/>
            </a:endParaRPr>
          </a:p>
        </p:txBody>
      </p:sp>
      <p:sp>
        <p:nvSpPr>
          <p:cNvPr id="43" name="Trapezoid 42">
            <a:extLst>
              <a:ext uri="{FF2B5EF4-FFF2-40B4-BE49-F238E27FC236}">
                <a16:creationId xmlns:a16="http://schemas.microsoft.com/office/drawing/2014/main" id="{FAC3986C-ACD9-20BA-CC2C-CC73F8602711}"/>
              </a:ext>
            </a:extLst>
          </p:cNvPr>
          <p:cNvSpPr/>
          <p:nvPr/>
        </p:nvSpPr>
        <p:spPr>
          <a:xfrm rot="5400000">
            <a:off x="4621893" y="3334518"/>
            <a:ext cx="1547999" cy="351983"/>
          </a:xfrm>
          <a:prstGeom prst="trapezoid">
            <a:avLst>
              <a:gd name="adj" fmla="val 3162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42E63E-0FE0-D1B7-A124-671BB76AB244}"/>
              </a:ext>
            </a:extLst>
          </p:cNvPr>
          <p:cNvSpPr txBox="1"/>
          <p:nvPr/>
        </p:nvSpPr>
        <p:spPr>
          <a:xfrm rot="5400000">
            <a:off x="4648924" y="3386949"/>
            <a:ext cx="1505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100" dirty="0">
                <a:solidFill>
                  <a:schemeClr val="tx1"/>
                </a:solidFill>
                <a:latin typeface="Jost" pitchFamily="2" charset="77"/>
                <a:ea typeface="Jost" pitchFamily="2" charset="77"/>
              </a:rPr>
              <a:t>Approx. VAE Encoder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A6AA328-841B-ADCC-6BC9-BD0C1838AD79}"/>
              </a:ext>
            </a:extLst>
          </p:cNvPr>
          <p:cNvCxnSpPr>
            <a:cxnSpLocks/>
          </p:cNvCxnSpPr>
          <p:nvPr/>
        </p:nvCxnSpPr>
        <p:spPr>
          <a:xfrm>
            <a:off x="2383478" y="3625228"/>
            <a:ext cx="3519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217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2728</TotalTime>
  <Words>897</Words>
  <Application>Microsoft Macintosh PowerPoint</Application>
  <PresentationFormat>On-screen Show (16:9)</PresentationFormat>
  <Paragraphs>118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Nanum Pen Script</vt:lpstr>
      <vt:lpstr>Avenir</vt:lpstr>
      <vt:lpstr>Roboto Light</vt:lpstr>
      <vt:lpstr>Courier New</vt:lpstr>
      <vt:lpstr>Arial</vt:lpstr>
      <vt:lpstr>Jost SemiBold</vt:lpstr>
      <vt:lpstr>Calibri</vt:lpstr>
      <vt:lpstr>Jost</vt:lpstr>
      <vt:lpstr>System Font Regular</vt:lpstr>
      <vt:lpstr>Jost Medium</vt:lpstr>
      <vt:lpstr>Jost Light</vt:lpstr>
      <vt:lpstr>Office Theme</vt:lpstr>
      <vt:lpstr>Image-Guided Geometric Stylization of 3D Meshes</vt:lpstr>
      <vt:lpstr>Style Transfer</vt:lpstr>
      <vt:lpstr>Style Transfer in 3D</vt:lpstr>
      <vt:lpstr>Style is not only about textures!</vt:lpstr>
      <vt:lpstr>Related Works – Geometric Stylization</vt:lpstr>
      <vt:lpstr>Research Goal</vt:lpstr>
      <vt:lpstr>Method Overview</vt:lpstr>
      <vt:lpstr>Style Extraction</vt:lpstr>
      <vt:lpstr>Mesh Optimization</vt:lpstr>
      <vt:lpstr>Approximated VAE Encoder</vt:lpstr>
      <vt:lpstr>Approximated VAE Encoder</vt:lpstr>
      <vt:lpstr>Coarse-to-Fine Optimization</vt:lpstr>
      <vt:lpstr>Cage-Guided Deformation</vt:lpstr>
      <vt:lpstr>Symmetry Regularization</vt:lpstr>
      <vt:lpstr>Qualitative Results</vt:lpstr>
      <vt:lpstr>Qualitative Results – Baseline Comparison</vt:lpstr>
      <vt:lpstr>Additional Results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최창운</cp:lastModifiedBy>
  <cp:revision>95</cp:revision>
  <dcterms:modified xsi:type="dcterms:W3CDTF">2026-03-19T00:03:33Z</dcterms:modified>
</cp:coreProperties>
</file>